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bin" ContentType="image/unknown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88" r:id="rId14"/>
    <p:sldId id="279" r:id="rId15"/>
    <p:sldId id="283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80" r:id="rId25"/>
    <p:sldId id="281" r:id="rId26"/>
    <p:sldId id="282" r:id="rId27"/>
    <p:sldId id="277" r:id="rId28"/>
    <p:sldId id="284" r:id="rId29"/>
    <p:sldId id="285" r:id="rId30"/>
    <p:sldId id="300" r:id="rId31"/>
    <p:sldId id="289" r:id="rId32"/>
    <p:sldId id="290" r:id="rId33"/>
    <p:sldId id="291" r:id="rId34"/>
    <p:sldId id="292" r:id="rId35"/>
    <p:sldId id="293" r:id="rId36"/>
    <p:sldId id="296" r:id="rId37"/>
    <p:sldId id="294" r:id="rId38"/>
    <p:sldId id="295" r:id="rId39"/>
    <p:sldId id="297" r:id="rId40"/>
    <p:sldId id="298" r:id="rId41"/>
    <p:sldId id="299" r:id="rId42"/>
    <p:sldId id="301" r:id="rId43"/>
    <p:sldId id="303" r:id="rId44"/>
    <p:sldId id="312" r:id="rId45"/>
    <p:sldId id="302" r:id="rId46"/>
    <p:sldId id="314" r:id="rId47"/>
    <p:sldId id="304" r:id="rId48"/>
    <p:sldId id="306" r:id="rId49"/>
    <p:sldId id="311" r:id="rId50"/>
    <p:sldId id="313" r:id="rId5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3-4DCA-9938-58F6E12038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D3-4DCA-9938-58F6E12038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D3-4DCA-9938-58F6E12038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D3-4DCA-9938-58F6E12038C9}"/>
              </c:ext>
            </c:extLst>
          </c:dPt>
          <c:cat>
            <c:strRef>
              <c:f>Hoja1!$A$2:$A$5</c:f>
              <c:strCache>
                <c:ptCount val="4"/>
                <c:pt idx="0">
                  <c:v>BLEE</c:v>
                </c:pt>
                <c:pt idx="1">
                  <c:v>NO BLEE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13</c:v>
                </c:pt>
                <c:pt idx="1">
                  <c:v>67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3E-4574-A8D3-BFD95BD71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B9F66-A54C-7893-FFF3-7490F091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EE20E1-62E5-AAED-1CA1-048B09E37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7DA9A6-46E2-BD25-D1C8-090A3B0B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B77EC0-4159-79A5-E8C1-BB84068E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5DEC19-4E2B-D54A-9201-C5ECFA04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999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B9184-8999-F67A-CCF2-CA01FB0E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9446FE-AEB2-6572-B5F6-8FC1F9AE0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4D4705-4189-EE29-0470-B4D3A9F3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D9302-ECC0-0832-4E2C-2B3CEB20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3E3616-2241-A36A-F1BB-0277D51A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088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94EBB4-BA90-70ED-7D89-25B6BF4CE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C7223C-E3C3-DDA3-42FF-C394B9415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A78D1D-F0E5-2298-4606-249A2D75C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FB87C2-088B-DCA2-2A1D-2A5721B1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5BF394-64F5-E122-C7D0-18259F7D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3937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7E141-0870-FAF1-9A96-2B5FD740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B913C9-BB11-9237-1528-A232984E7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5B7276-DE33-1907-13F0-C3A313FA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C30BF-8BD8-A96E-D4EA-3D0F840E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9C5073-0E95-F7C1-3991-95220A4F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2509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92D7F-0634-2E71-A174-956DF6A3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07CDE7-EC69-9D88-7347-F425465FD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21CBCD-8C5B-7005-F2C4-6C124F19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7415D4-6FF3-C356-0BFC-794863CB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00A08E-2913-3156-6ABC-E2690199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305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2FF4D-A7E6-8D50-2E40-20859417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7C8514-0A09-B428-E1A3-D91D2220D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8FDE4F-2487-31D5-DF97-B41B53D5A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DB82C7-CA64-1823-C568-777F1865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6AA829-D5DB-9B86-0B39-0AC6672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E88900-A7A0-5B1C-BA63-8075DFB2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651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94A2B-D04E-B956-635C-44F7C090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F584C6-AD3C-1E85-DA9F-DC783D5BB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0D40D5-CCE0-6120-5E6B-56EF1DF0E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6D2061-4B88-0C32-D122-893AC0760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F42E8A-702E-5AF5-F381-AFEFFC122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C8C980-2E72-0786-312E-6C60DD20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28EE93-D017-C80D-A64B-4655F915A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422548-BE05-C2CD-15F3-C568424A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256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8DBC-622B-6BD6-8D71-565DF183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0027C88-AD53-3C97-56DD-51472329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8F4BEE7-DFBE-A04A-062C-58DEB842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D8700E-95CD-4D30-2FAA-F1DFCF71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415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8D14A01-45DA-661C-64B3-A7C514FB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32BACBF-9D18-31CE-037A-AC7A594F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9CD950-4E3D-25E9-2F5D-F01A6261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748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5B0C0-5CB8-BD4C-4577-3D007FEC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91ADCE-DA2C-397A-DCDA-ED729EC6B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59789-1D14-E750-61E1-76F6CA29B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C7EC09-FE32-B094-A28A-7CB344FC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0A85FC-1928-4CE8-66BC-F3F0BA50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06E24A-16AD-F4C4-B9A5-71F2CE42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23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EE973-6BBE-50CA-147F-1D081519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3D8119-B564-BA8D-B04B-612E5E49C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A10D82-6EE5-A944-92EB-2589210AC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3ADFFF-CF4A-ED92-DA3A-E95CF861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A9426B-409D-56FE-06BA-B4A2B86A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2C2293-508F-00C8-1CB1-38C8118A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977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61B0A6-CCE0-B1DB-05B7-3AF43AF0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D52694-52BE-278B-8DA7-B65D569F1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8ED970-8771-8BD5-6541-FEC424B67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E599-4FDC-4B08-88F2-4ACDF3E90AF7}" type="datetimeFigureOut">
              <a:rPr lang="es-AR" smtClean="0"/>
              <a:t>1/10/2023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2F827-DBB5-AC50-8E81-D1CF81135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D7D39-FDA6-F9D2-1C02-EB1665403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69D96-8E0B-486D-A11B-28689FF7CBD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041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bin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0.jpe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20ED17-1680-EA12-4121-351E0AE278CD}"/>
              </a:ext>
            </a:extLst>
          </p:cNvPr>
          <p:cNvSpPr txBox="1"/>
          <p:nvPr/>
        </p:nvSpPr>
        <p:spPr>
          <a:xfrm>
            <a:off x="838200" y="1825625"/>
            <a:ext cx="69598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INFECCIONES </a:t>
            </a:r>
            <a:r>
              <a:rPr lang="en-GB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DEL TRACTO URINARIO </a:t>
            </a:r>
            <a:br>
              <a:rPr lang="en-GB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DEL LABORATORIO A LA </a:t>
            </a:r>
            <a:r>
              <a:rPr lang="en-GB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CLÍNICA</a:t>
            </a:r>
          </a:p>
          <a:p>
            <a:pPr algn="ctr"/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Bioquímico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Especialista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Ricardo Bucciarelli</a:t>
            </a:r>
          </a:p>
          <a:p>
            <a:pPr algn="ctr"/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rabucciarelli@yahoo.com.ar</a:t>
            </a:r>
            <a:endParaRPr lang="es-AR" sz="2400" i="1" dirty="0"/>
          </a:p>
        </p:txBody>
      </p:sp>
    </p:spTree>
    <p:extLst>
      <p:ext uri="{BB962C8B-B14F-4D97-AF65-F5344CB8AC3E}">
        <p14:creationId xmlns:p14="http://schemas.microsoft.com/office/powerpoint/2010/main" val="246560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74765" y="1351508"/>
            <a:ext cx="80859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es-AR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PROCESAMIENTO PRIMARIO</a:t>
            </a:r>
          </a:p>
          <a:p>
            <a:pPr marL="514350" indent="-514350" algn="ctr">
              <a:defRPr/>
            </a:pPr>
            <a:endParaRPr lang="es-AR" altLang="es-A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defRPr/>
            </a:pPr>
            <a:r>
              <a:rPr lang="es-AR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CLDE</a:t>
            </a:r>
          </a:p>
          <a:p>
            <a:pPr marL="514350" indent="-514350"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Menor costo </a:t>
            </a:r>
          </a:p>
          <a:p>
            <a:pPr marL="514350" indent="-514350"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Mayor practicidad</a:t>
            </a:r>
          </a:p>
          <a:p>
            <a:pPr marL="514350" indent="-514350"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Mejor conservación</a:t>
            </a:r>
          </a:p>
          <a:p>
            <a:pPr marL="514350" indent="-514350"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No invade el </a:t>
            </a: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Proteus</a:t>
            </a: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Permite sembrar a ciegas</a:t>
            </a:r>
          </a:p>
          <a:p>
            <a:pPr marL="514350" indent="-514350">
              <a:defRPr/>
            </a:pP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Algunas 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bacterias no crecen (</a:t>
            </a: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Streptococcus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altLang="es-A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Aerococcus</a:t>
            </a: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14350" indent="-514350">
              <a:defRPr/>
            </a:pPr>
            <a:r>
              <a:rPr lang="es-AR" altLang="es-A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Corynebacterium</a:t>
            </a: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defRPr/>
            </a:pP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defRPr/>
            </a:pPr>
            <a:r>
              <a:rPr lang="es-AR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AS/EMB </a:t>
            </a:r>
          </a:p>
        </p:txBody>
      </p:sp>
    </p:spTree>
    <p:extLst>
      <p:ext uri="{BB962C8B-B14F-4D97-AF65-F5344CB8AC3E}">
        <p14:creationId xmlns:p14="http://schemas.microsoft.com/office/powerpoint/2010/main" val="39577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38200" y="1027906"/>
            <a:ext cx="8072845" cy="383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50"/>
              </a:spcBef>
              <a:defRPr/>
            </a:pPr>
            <a:r>
              <a:rPr lang="en-GB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RECUENTO DE COLONIAS</a:t>
            </a: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endParaRPr lang="en-GB" altLang="es-A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r>
              <a:rPr lang="en-GB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GB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100.000 UFC/ml</a:t>
            </a: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endParaRPr lang="en-GB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r>
              <a:rPr lang="en-GB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10.000 – 100.000 UFC/ml</a:t>
            </a: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endParaRPr lang="en-GB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r>
              <a:rPr lang="en-GB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1000 – 100.000 UFC/ml</a:t>
            </a: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endParaRPr lang="en-GB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650"/>
              </a:spcBef>
              <a:defRPr/>
            </a:pP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Absoluto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deber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evaluado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clínico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paciente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Edad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Embarazo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, ETB, </a:t>
            </a:r>
            <a:r>
              <a:rPr lang="en-GB" altLang="es-A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Sonda,etc</a:t>
            </a:r>
            <a:r>
              <a:rPr lang="en-GB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>
              <a:lnSpc>
                <a:spcPct val="80000"/>
              </a:lnSpc>
              <a:spcBef>
                <a:spcPts val="650"/>
              </a:spcBef>
              <a:defRPr/>
            </a:pPr>
            <a:endParaRPr lang="en-GB" alt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06137" y="704740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AR" altLang="es-A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IDENTIFICACIÓN</a:t>
            </a:r>
            <a:r>
              <a:rPr lang="es-AR" altLang="es-AR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altLang="es-AR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altLang="es-A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Morfologia</a:t>
            </a:r>
            <a:r>
              <a:rPr lang="es-AR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colonia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:\Disco D\Mis documentos\Mis imágenes\Nieve 2013\P10201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t="6148" r="10184" b="6464"/>
          <a:stretch/>
        </p:blipFill>
        <p:spPr bwMode="auto">
          <a:xfrm>
            <a:off x="7302137" y="1978450"/>
            <a:ext cx="3631475" cy="31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" descr="Botella y copa de vino&#10;&#10;Descripción generada automáticamente con confianza media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014" r="21300" b="12940"/>
          <a:stretch/>
        </p:blipFill>
        <p:spPr bwMode="auto">
          <a:xfrm>
            <a:off x="1206137" y="2535137"/>
            <a:ext cx="5407449" cy="23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6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82" y="1825625"/>
            <a:ext cx="4267836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82" y="1825625"/>
            <a:ext cx="3383280" cy="34494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38200" y="606711"/>
            <a:ext cx="5592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altLang="es-AR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ENTEROCOCCUS </a:t>
            </a:r>
            <a:r>
              <a:rPr lang="es-AR" altLang="es-A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SPP.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669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96" y="1825625"/>
            <a:ext cx="4245207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66" y="1533510"/>
            <a:ext cx="3785042" cy="387966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42552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660761" y="702741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PROTEUS SPP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415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96" y="1825625"/>
            <a:ext cx="4245207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1697043"/>
            <a:ext cx="3682468" cy="371449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38200" y="735518"/>
            <a:ext cx="3681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KLEBSIELLA SPP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69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7" descr="100_1197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5" y="1645175"/>
            <a:ext cx="4976949" cy="37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94A4672-D440-414A-A9BF-7BFC5179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79" y="2322592"/>
            <a:ext cx="4746436" cy="237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2215" y="547673"/>
            <a:ext cx="3897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IDENTIFICACIÓN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MANUAL VS. AUTOMATIZADO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104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38200" y="656119"/>
            <a:ext cx="694944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ANTIBIOGRAMA</a:t>
            </a:r>
          </a:p>
          <a:p>
            <a:pPr>
              <a:defRPr/>
            </a:pPr>
            <a:endParaRPr lang="es-AR" altLang="es-A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Normativas 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CLSI </a:t>
            </a: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Mueller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Hinton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 (MHS). 0,5 MC </a:t>
            </a: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Farland</a:t>
            </a: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Antimicrobianos que tengan eliminación renal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(No </a:t>
            </a: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Macrólidos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Lincosamidas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, Tetraciclinas,</a:t>
            </a:r>
          </a:p>
          <a:p>
            <a:pPr>
              <a:defRPr/>
            </a:pP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Rifampicina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Adecuados a la bacteria en cuestión </a:t>
            </a:r>
          </a:p>
          <a:p>
            <a:pPr>
              <a:defRPr/>
            </a:pP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Nunca </a:t>
            </a: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informar las Resistencia </a:t>
            </a: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Naturales</a:t>
            </a:r>
          </a:p>
          <a:p>
            <a:pPr>
              <a:defRPr/>
            </a:pPr>
            <a:r>
              <a:rPr lang="es-AR" altLang="es-A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Agregar </a:t>
            </a:r>
            <a:r>
              <a:rPr lang="es-AR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notas y aclaraciones</a:t>
            </a:r>
          </a:p>
        </p:txBody>
      </p:sp>
    </p:spTree>
    <p:extLst>
      <p:ext uri="{BB962C8B-B14F-4D97-AF65-F5344CB8AC3E}">
        <p14:creationId xmlns:p14="http://schemas.microsoft.com/office/powerpoint/2010/main" val="4998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9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96389" y="845026"/>
            <a:ext cx="9483633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ATB ITU BAJA NO COMPLICADA</a:t>
            </a:r>
          </a:p>
          <a:p>
            <a:pPr>
              <a:lnSpc>
                <a:spcPct val="90000"/>
              </a:lnSpc>
              <a:defRPr/>
            </a:pPr>
            <a:endParaRPr lang="es-ES" altLang="es-A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Ciprofloxacina</a:t>
            </a:r>
            <a:endParaRPr lang="es-ES" alt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Nitrofurantoína</a:t>
            </a:r>
            <a:endParaRPr lang="es-ES" alt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Ampicilina-</a:t>
            </a:r>
            <a:r>
              <a:rPr lang="es-ES" alt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Sulbactam</a:t>
            </a:r>
            <a:r>
              <a:rPr lang="es-ES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Cefalexina</a:t>
            </a:r>
            <a:r>
              <a:rPr lang="es-ES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alt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Cefazolina</a:t>
            </a:r>
            <a:r>
              <a:rPr lang="es-ES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Cefuroxima</a:t>
            </a:r>
            <a:endParaRPr lang="es-ES" alt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Trimetoprima-Sulfametoxazol</a:t>
            </a:r>
            <a:endParaRPr lang="es-ES" alt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Gentamicina</a:t>
            </a:r>
            <a:endParaRPr lang="es-ES" alt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s-ES" alt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Fosfomicina</a:t>
            </a:r>
            <a:r>
              <a:rPr lang="es-ES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83" y="1916599"/>
            <a:ext cx="351316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400801" y="2943887"/>
            <a:ext cx="4118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s-AR" altLang="es-AR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coli</a:t>
            </a:r>
            <a:r>
              <a:rPr lang="es-AR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TEM-1 (70%)</a:t>
            </a:r>
            <a:endParaRPr lang="en-US" sz="3200" dirty="0"/>
          </a:p>
        </p:txBody>
      </p:sp>
      <p:pic>
        <p:nvPicPr>
          <p:cNvPr id="6" name="Picture 2" descr="D:\Mis documentos\Mis imágenes\Fotos cultivos\P10402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r="6570"/>
          <a:stretch/>
        </p:blipFill>
        <p:spPr bwMode="auto">
          <a:xfrm>
            <a:off x="1084217" y="1881051"/>
            <a:ext cx="4509982" cy="325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88769" y="1477824"/>
            <a:ext cx="663593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DEFINICIÓN Y </a:t>
            </a:r>
            <a:r>
              <a:rPr lang="en-GB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EPIDEMIOLOGIA</a:t>
            </a:r>
          </a:p>
          <a:p>
            <a:pPr algn="ctr">
              <a:defRPr/>
            </a:pPr>
            <a:endParaRPr lang="es-AR" altLang="es-A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AR" alt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PROLIFERACIÓN </a:t>
            </a: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DE BACTERIAS EN EL </a:t>
            </a:r>
          </a:p>
          <a:p>
            <a:pPr algn="ctr"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TRACTO URINARIO”</a:t>
            </a:r>
          </a:p>
          <a:p>
            <a:pPr algn="ctr">
              <a:defRPr/>
            </a:pPr>
            <a:endParaRPr lang="es-AR" alt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1º INFECCIÓN HOSPITALARIA</a:t>
            </a:r>
          </a:p>
          <a:p>
            <a:pPr algn="ctr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2º INFECCIÓN DE LA COMUNIDAD</a:t>
            </a:r>
          </a:p>
          <a:p>
            <a:pPr algn="ctr">
              <a:defRPr/>
            </a:pPr>
            <a:endParaRPr lang="es-AR" alt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OMS</a:t>
            </a:r>
          </a:p>
          <a:p>
            <a:pPr algn="ctr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♀ 12 % Incidencia anual </a:t>
            </a:r>
          </a:p>
          <a:p>
            <a:pPr algn="ctr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♂ 3 % Incidencia anual</a:t>
            </a:r>
          </a:p>
        </p:txBody>
      </p:sp>
    </p:spTree>
    <p:extLst>
      <p:ext uri="{BB962C8B-B14F-4D97-AF65-F5344CB8AC3E}">
        <p14:creationId xmlns:p14="http://schemas.microsoft.com/office/powerpoint/2010/main" val="38228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D:\Mis documentos\Mis imágenes\Fotos cultivos\P10402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r="15549"/>
          <a:stretch/>
        </p:blipFill>
        <p:spPr bwMode="auto">
          <a:xfrm>
            <a:off x="838200" y="1449977"/>
            <a:ext cx="4177937" cy="35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335835" y="2464530"/>
            <a:ext cx="362471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s-AR" altLang="es-AR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coli</a:t>
            </a:r>
            <a:r>
              <a:rPr lang="es-AR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HiperTEM-1</a:t>
            </a:r>
          </a:p>
          <a:p>
            <a:r>
              <a:rPr lang="es-A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 con nota</a:t>
            </a:r>
          </a:p>
          <a:p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CIM hasta 128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/ml</a:t>
            </a: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94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65" y="1825625"/>
            <a:ext cx="4533670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77"/>
            <a:ext cx="12192000" cy="6858000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2220686" y="2181498"/>
            <a:ext cx="248194" cy="28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5491534" y="2760751"/>
            <a:ext cx="4841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Alerta CEF 6mm</a:t>
            </a:r>
          </a:p>
          <a:p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BLEE? </a:t>
            </a:r>
            <a:r>
              <a:rPr lang="es-E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3" y="1292319"/>
            <a:ext cx="4182284" cy="4014083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>
            <a:off x="2990965" y="1920240"/>
            <a:ext cx="340064" cy="261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9313199" y="1948236"/>
            <a:ext cx="2143695" cy="2798575"/>
          </a:xfrm>
          <a:prstGeom prst="rect">
            <a:avLst/>
          </a:prstGeom>
          <a:blipFill>
            <a:blip r:embed="rId5"/>
            <a:srcRect/>
            <a:stretch>
              <a:fillRect l="-1000" r="-1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0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Marcador de contenido 12" descr="Una taza de cafe&#10;&#10;Descripción generada automáticamente con confianza ba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8" y="686502"/>
            <a:ext cx="4620214" cy="47774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516280" y="2721294"/>
            <a:ext cx="1494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BLEE</a:t>
            </a:r>
            <a:endParaRPr lang="en-US" sz="4000" dirty="0"/>
          </a:p>
        </p:txBody>
      </p:sp>
      <p:cxnSp>
        <p:nvCxnSpPr>
          <p:cNvPr id="4" name="Conector recto de flecha 3"/>
          <p:cNvCxnSpPr/>
          <p:nvPr/>
        </p:nvCxnSpPr>
        <p:spPr>
          <a:xfrm flipV="1">
            <a:off x="2899954" y="2468880"/>
            <a:ext cx="496389" cy="252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6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9859" y="2744702"/>
            <a:ext cx="4352925" cy="251477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22086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13934"/>
          <a:stretch/>
        </p:blipFill>
        <p:spPr>
          <a:xfrm>
            <a:off x="1219308" y="1398066"/>
            <a:ext cx="3875205" cy="38979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08128" y="2785477"/>
            <a:ext cx="3339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endParaRPr lang="en-US" sz="4000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161211" y="2785477"/>
            <a:ext cx="600892" cy="545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0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06630" y="6707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ATB </a:t>
            </a:r>
            <a:r>
              <a:rPr lang="es-AR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ENTEROCOCCUS SPP.</a:t>
            </a:r>
            <a:endParaRPr lang="en-US" sz="3200" b="1" dirty="0"/>
          </a:p>
        </p:txBody>
      </p:sp>
      <p:pic>
        <p:nvPicPr>
          <p:cNvPr id="6" name="Picture 2" descr="D:\Mis documentos\Mis imágenes\Fotos cultivos\Imagen 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r="7246"/>
          <a:stretch>
            <a:fillRect/>
          </a:stretch>
        </p:blipFill>
        <p:spPr bwMode="auto">
          <a:xfrm>
            <a:off x="6096000" y="1677141"/>
            <a:ext cx="3435531" cy="326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06630" y="2030480"/>
            <a:ext cx="35824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AMPI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CIP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NITRO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TEICO</a:t>
            </a:r>
          </a:p>
          <a:p>
            <a:pPr>
              <a:defRPr/>
            </a:pP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NO INFORMAR GM NI </a:t>
            </a: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47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38200" y="419781"/>
            <a:ext cx="6827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3600" b="1" dirty="0">
                <a:latin typeface="Arial" panose="020B0604020202020204" pitchFamily="34" charset="0"/>
                <a:cs typeface="Arial" panose="020B0604020202020204" pitchFamily="34" charset="0"/>
              </a:rPr>
              <a:t>ATB </a:t>
            </a:r>
            <a:r>
              <a:rPr lang="es-AR" altLang="es-A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STAPHYLOCOCCUS SPP.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40424" y="186208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AR" altLang="es-AR" sz="2400" dirty="0"/>
              <a:t>FOX</a:t>
            </a:r>
          </a:p>
          <a:p>
            <a:pPr>
              <a:defRPr/>
            </a:pPr>
            <a:r>
              <a:rPr lang="es-AR" altLang="es-AR" sz="2400" dirty="0"/>
              <a:t>CIP</a:t>
            </a:r>
          </a:p>
          <a:p>
            <a:pPr>
              <a:defRPr/>
            </a:pPr>
            <a:r>
              <a:rPr lang="es-AR" altLang="es-AR" sz="2400" dirty="0"/>
              <a:t>GM</a:t>
            </a:r>
          </a:p>
          <a:p>
            <a:pPr>
              <a:defRPr/>
            </a:pPr>
            <a:r>
              <a:rPr lang="es-AR" altLang="es-AR" sz="2400" dirty="0"/>
              <a:t>TMS</a:t>
            </a:r>
          </a:p>
          <a:p>
            <a:pPr>
              <a:defRPr/>
            </a:pPr>
            <a:r>
              <a:rPr lang="es-AR" altLang="es-AR" sz="2400" dirty="0"/>
              <a:t>NITRO</a:t>
            </a:r>
          </a:p>
          <a:p>
            <a:pPr>
              <a:defRPr/>
            </a:pPr>
            <a:r>
              <a:rPr lang="es-AR" altLang="es-AR" sz="2400" dirty="0"/>
              <a:t>VAN (CIM)</a:t>
            </a:r>
          </a:p>
        </p:txBody>
      </p:sp>
      <p:pic>
        <p:nvPicPr>
          <p:cNvPr id="7" name="Picture 4" descr="D:\Mis documentos\Mis imágenes\Fotos cultivos\P10204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50" y="1690688"/>
            <a:ext cx="4051765" cy="304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8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2" descr="Un plato de sopa&#10;&#10;Descripción generada automáticamente con confianza 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11" y="1825625"/>
            <a:ext cx="3205380" cy="33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38200" y="775256"/>
            <a:ext cx="6015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3600" b="1" dirty="0">
                <a:latin typeface="Arial" panose="020B0604020202020204" pitchFamily="34" charset="0"/>
                <a:cs typeface="Arial" panose="020B0604020202020204" pitchFamily="34" charset="0"/>
              </a:rPr>
              <a:t>ATB </a:t>
            </a:r>
            <a:r>
              <a:rPr lang="es-AR" altLang="es-A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PSEUDOMONAS SPP.</a:t>
            </a:r>
            <a:endParaRPr lang="en-US" sz="3600" b="1" dirty="0"/>
          </a:p>
        </p:txBody>
      </p:sp>
      <p:sp>
        <p:nvSpPr>
          <p:cNvPr id="3" name="Rectángulo 2"/>
          <p:cNvSpPr/>
          <p:nvPr/>
        </p:nvSpPr>
        <p:spPr>
          <a:xfrm>
            <a:off x="838200" y="2055813"/>
            <a:ext cx="39558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CIP</a:t>
            </a:r>
          </a:p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GM/AKN</a:t>
            </a:r>
          </a:p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CAZ. </a:t>
            </a:r>
            <a:r>
              <a:rPr lang="es-A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NUNCA CRO</a:t>
            </a:r>
          </a:p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FEP</a:t>
            </a:r>
          </a:p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IMI/MERO</a:t>
            </a:r>
          </a:p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</a:p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</a:p>
        </p:txBody>
      </p:sp>
    </p:spTree>
    <p:extLst>
      <p:ext uri="{BB962C8B-B14F-4D97-AF65-F5344CB8AC3E}">
        <p14:creationId xmlns:p14="http://schemas.microsoft.com/office/powerpoint/2010/main" val="25115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1755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03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38200" y="6252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PREVALENCIA DE ENTEROBACTERIAS PRODUCTORAS DE BLEE EN ENTEROBACTERIAS EN PACIENTES AMBULATORIOS DE LA PROVINCIA DE MENDOZA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838200" y="2085796"/>
            <a:ext cx="6096000" cy="3407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2000"/>
              </a:lnSpc>
              <a:spcBef>
                <a:spcPts val="750"/>
              </a:spcBef>
              <a:defRPr/>
            </a:pP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En el periodo comprendido entre marzo de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2022 y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febrero de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2023,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se analizaron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5120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cepas de ETB provenientes de </a:t>
            </a:r>
            <a:r>
              <a:rPr lang="es-AR" dirty="0" err="1">
                <a:latin typeface="Arial" panose="020B0604020202020204" pitchFamily="34" charset="0"/>
                <a:ea typeface="Calibri" panose="020F0502020204030204" pitchFamily="34" charset="0"/>
              </a:rPr>
              <a:t>urocultivos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 de pacientes ambulatorios con edades comprendidas entre los 2 y 89 años. </a:t>
            </a:r>
            <a:endParaRPr lang="es-AR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92000"/>
              </a:lnSpc>
              <a:spcBef>
                <a:spcPts val="750"/>
              </a:spcBef>
              <a:defRPr/>
            </a:pPr>
            <a:r>
              <a:rPr lang="es-AR" b="1" dirty="0">
                <a:latin typeface="Arial" panose="020B0604020202020204" pitchFamily="34" charset="0"/>
                <a:ea typeface="Times New Roman" panose="02020603050405020304" pitchFamily="18" charset="0"/>
              </a:rPr>
              <a:t>Resultados</a:t>
            </a:r>
            <a:endParaRPr lang="es-A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De un total de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5120 cepas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estudiadas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664 tenían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BLEE como principal mecanismo de resistencia a los </a:t>
            </a:r>
            <a:r>
              <a:rPr lang="es-AR" dirty="0" err="1">
                <a:latin typeface="Arial" panose="020B0604020202020204" pitchFamily="34" charset="0"/>
                <a:ea typeface="Calibri" panose="020F0502020204030204" pitchFamily="34" charset="0"/>
              </a:rPr>
              <a:t>Betalactámicos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, lo que se corresponde con una prevalencia del </a:t>
            </a:r>
            <a:r>
              <a:rPr lang="es-AR" b="1" dirty="0" smtClean="0">
                <a:latin typeface="Arial" panose="020B0604020202020204" pitchFamily="34" charset="0"/>
                <a:ea typeface="Calibri" panose="020F0502020204030204" pitchFamily="34" charset="0"/>
              </a:rPr>
              <a:t>12.96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 % 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que coincide con la descripta en otras ciudades del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país</a:t>
            </a:r>
            <a:r>
              <a:rPr lang="es-AR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y hace que necesaria la revisión del uso empírico de </a:t>
            </a:r>
            <a:r>
              <a:rPr lang="es-AR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Cefalexina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 y </a:t>
            </a:r>
            <a:r>
              <a:rPr lang="es-AR" dirty="0" err="1"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s-AR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eftriaxona</a:t>
            </a:r>
            <a:r>
              <a:rPr lang="es-AR" dirty="0" smtClean="0">
                <a:latin typeface="Arial" panose="020B0604020202020204" pitchFamily="34" charset="0"/>
                <a:ea typeface="Calibri" panose="020F0502020204030204" pitchFamily="34" charset="0"/>
              </a:rPr>
              <a:t> sobre todo en pediatría</a:t>
            </a:r>
            <a:endParaRPr lang="es-AR" dirty="0"/>
          </a:p>
        </p:txBody>
      </p:sp>
      <p:pic>
        <p:nvPicPr>
          <p:cNvPr id="14" name="Picture 8" descr="Resultado de imagen para capacitacion continua asociacion bioquimica de mendo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73" y="2397861"/>
            <a:ext cx="2471027" cy="185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7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38200" y="658574"/>
            <a:ext cx="5670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Resistencias acompañantes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77471" y="2055814"/>
            <a:ext cx="82430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80 % 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Ciprofloxacina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68% 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Trimetoprima-Sulfametoxazol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45%  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Ampicilina-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Sulbactam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16% 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Gentamicina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14% 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Nitrofurantoína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5%    </a:t>
            </a:r>
            <a:r>
              <a:rPr 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Fosfomicina</a:t>
            </a: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Alternativas: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Amicacina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2400" dirty="0" err="1">
                <a:latin typeface="Arial" panose="020B0604020202020204" pitchFamily="34" charset="0"/>
                <a:cs typeface="Arial" panose="020B0604020202020204" pitchFamily="34" charset="0"/>
              </a:rPr>
              <a:t>Ertapenem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Tazobactam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arcador de contenido 14" descr="Imagen que contiene agua, reloj, alimentos, disco volador&#10;&#10;Descripción generada automáticament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r="10641"/>
          <a:stretch>
            <a:fillRect/>
          </a:stretch>
        </p:blipFill>
        <p:spPr bwMode="auto">
          <a:xfrm>
            <a:off x="8888956" y="2278263"/>
            <a:ext cx="2235797" cy="21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12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08212" y="581630"/>
            <a:ext cx="6515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COMPARACIÓN DE ESTUDIOS </a:t>
            </a:r>
            <a: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3200" dirty="0" err="1">
                <a:latin typeface="Arial" panose="020B0604020202020204" pitchFamily="34" charset="0"/>
                <a:cs typeface="Arial" panose="020B0604020202020204" pitchFamily="34" charset="0"/>
              </a:rPr>
              <a:t>Bioq</a:t>
            </a:r>
            <a: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  <a:t>. Emilia </a:t>
            </a: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Armada </a:t>
            </a:r>
            <a:r>
              <a:rPr lang="es-A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Furlán</a:t>
            </a:r>
            <a: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OSPITAL MILITAR REGIONAL MENDOZA- SERVICIO DE OFTALMOLOGIA -  ConsultorioMOVIL.net">
            <a:extLst>
              <a:ext uri="{FF2B5EF4-FFF2-40B4-BE49-F238E27FC236}">
                <a16:creationId xmlns:a16="http://schemas.microsoft.com/office/drawing/2014/main" id="{82337BC5-237E-4DA4-8DB1-A878A9D6C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795" y="2479431"/>
            <a:ext cx="1589074" cy="18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882588" y="2479431"/>
            <a:ext cx="40879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  <a:t>Cepas estudiadas: 167</a:t>
            </a:r>
          </a:p>
          <a:p>
            <a:pPr>
              <a:defRPr/>
            </a:pPr>
            <a:r>
              <a:rPr lang="es-AR" sz="3200" dirty="0">
                <a:latin typeface="Arial" panose="020B0604020202020204" pitchFamily="34" charset="0"/>
                <a:cs typeface="Arial" panose="020B0604020202020204" pitchFamily="34" charset="0"/>
              </a:rPr>
              <a:t>Cepas con BLEE: 19</a:t>
            </a:r>
          </a:p>
          <a:p>
            <a:pPr>
              <a:defRPr/>
            </a:pP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Prevalencia: 11%</a:t>
            </a:r>
          </a:p>
        </p:txBody>
      </p:sp>
    </p:spTree>
    <p:extLst>
      <p:ext uri="{BB962C8B-B14F-4D97-AF65-F5344CB8AC3E}">
        <p14:creationId xmlns:p14="http://schemas.microsoft.com/office/powerpoint/2010/main" val="325959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131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80012" y="273853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ETIOLOGIA </a:t>
            </a:r>
            <a: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Enero </a:t>
            </a:r>
            <a:r>
              <a:rPr lang="es-ES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20212/ENERO 2023 </a:t>
            </a:r>
            <a: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51 </a:t>
            </a:r>
            <a: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Laboratorios GRAN </a:t>
            </a:r>
            <a:r>
              <a:rPr lang="es-ES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MENDOZA</a:t>
            </a:r>
            <a: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(N: </a:t>
            </a:r>
            <a:r>
              <a:rPr lang="es-ES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9500)</a:t>
            </a:r>
            <a:endParaRPr lang="en-US" sz="2000" dirty="0"/>
          </a:p>
        </p:txBody>
      </p:sp>
      <p:graphicFrame>
        <p:nvGraphicFramePr>
          <p:cNvPr id="7" name="Marcador de conteni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392365"/>
              </p:ext>
            </p:extLst>
          </p:nvPr>
        </p:nvGraphicFramePr>
        <p:xfrm>
          <a:off x="7276012" y="1994381"/>
          <a:ext cx="3455307" cy="283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hart" r:id="rId4" imgW="3920068" imgH="4054191" progId="Excel.Chart.8">
                  <p:embed/>
                </p:oleObj>
              </mc:Choice>
              <mc:Fallback>
                <p:oleObj name="Chart" r:id="rId4" imgW="3920068" imgH="4054191" progId="Excel.Chart.8">
                  <p:embed/>
                  <p:pic>
                    <p:nvPicPr>
                      <p:cNvPr id="25604" name="Marcador de contenido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6012" y="1994381"/>
                        <a:ext cx="3455307" cy="2830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1010195" y="199438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Escherichia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coli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(65%)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faecalis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(12%)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Proteus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mirábilis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(7%)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(9%)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Staphylococcus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saprophyticus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4%)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Otros (3%)</a:t>
            </a:r>
          </a:p>
          <a:p>
            <a:pPr marL="514350" indent="-514350">
              <a:defRPr/>
            </a:pP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ETB: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Enterobacter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Citrobacter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Serratia</a:t>
            </a: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  <a:p>
            <a:pPr marL="514350" indent="-514350">
              <a:defRPr/>
            </a:pP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BNF: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Acinetobacter</a:t>
            </a:r>
            <a:endParaRPr lang="es-ES" altLang="es-A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defRPr/>
            </a:pP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s-ES" altLang="es-AR" i="1" dirty="0" err="1">
                <a:latin typeface="Arial" panose="020B0604020202020204" pitchFamily="34" charset="0"/>
                <a:cs typeface="Arial" panose="020B0604020202020204" pitchFamily="34" charset="0"/>
              </a:rPr>
              <a:t>aureus</a:t>
            </a: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Bacteremia</a:t>
            </a: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??)</a:t>
            </a:r>
          </a:p>
          <a:p>
            <a:pPr marL="514350" indent="-514350">
              <a:defRPr/>
            </a:pPr>
            <a:r>
              <a:rPr lang="es-ES" altLang="es-AR" dirty="0">
                <a:latin typeface="Arial" panose="020B0604020202020204" pitchFamily="34" charset="0"/>
                <a:cs typeface="Arial" panose="020B0604020202020204" pitchFamily="34" charset="0"/>
              </a:rPr>
              <a:t>EGB</a:t>
            </a:r>
          </a:p>
          <a:p>
            <a:pPr marL="514350" indent="-514350">
              <a:defRPr/>
            </a:pPr>
            <a:r>
              <a:rPr lang="es-ES" altLang="es-AR" i="1" dirty="0">
                <a:latin typeface="Arial" panose="020B0604020202020204" pitchFamily="34" charset="0"/>
                <a:cs typeface="Arial" panose="020B0604020202020204" pitchFamily="34" charset="0"/>
              </a:rPr>
              <a:t>Cándida</a:t>
            </a:r>
          </a:p>
        </p:txBody>
      </p:sp>
    </p:spTree>
    <p:extLst>
      <p:ext uri="{BB962C8B-B14F-4D97-AF65-F5344CB8AC3E}">
        <p14:creationId xmlns:p14="http://schemas.microsoft.com/office/powerpoint/2010/main" val="34346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Marcador de contenido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4281" r="3043" b="2663"/>
          <a:stretch/>
        </p:blipFill>
        <p:spPr>
          <a:xfrm>
            <a:off x="7166978" y="2516898"/>
            <a:ext cx="4362995" cy="1698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513592" y="658574"/>
            <a:ext cx="4714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Resistencia </a:t>
            </a:r>
            <a:r>
              <a:rPr 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E.coli</a:t>
            </a: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 (ITU)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62027" y="179632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N 7644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Período Junio 2021-Julio 22 (49 Laboratorios)</a:t>
            </a:r>
          </a:p>
          <a:p>
            <a:pPr algn="ctr">
              <a:defRPr/>
            </a:pP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78% AMPICILINA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36% CIPROFLOXACINA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33% CEFALEXINA (20% I)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13% CEFUROXIMA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12% CEFIXIMA (BLEE)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33% TRIMETOPRIMA-SULFAMETOXAZOL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10% GENTAMICINA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8% NITROFURANTOÍNA</a:t>
            </a:r>
          </a:p>
          <a:p>
            <a:pPr>
              <a:defRPr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1% FOSFOMICINA</a:t>
            </a:r>
          </a:p>
        </p:txBody>
      </p:sp>
    </p:spTree>
    <p:extLst>
      <p:ext uri="{BB962C8B-B14F-4D97-AF65-F5344CB8AC3E}">
        <p14:creationId xmlns:p14="http://schemas.microsoft.com/office/powerpoint/2010/main" val="8058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652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68337" y="775256"/>
            <a:ext cx="6636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2° Placa ETB (ITU COMPLICADA)</a:t>
            </a:r>
            <a:endParaRPr lang="en-US" sz="3200" b="1" dirty="0"/>
          </a:p>
        </p:txBody>
      </p:sp>
      <p:sp>
        <p:nvSpPr>
          <p:cNvPr id="3" name="Rectángulo 2"/>
          <p:cNvSpPr/>
          <p:nvPr/>
        </p:nvSpPr>
        <p:spPr>
          <a:xfrm>
            <a:off x="568337" y="169068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AR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BUSCAR MECANISMOS DE RESISTENCIA</a:t>
            </a:r>
          </a:p>
          <a:p>
            <a:pPr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AMC</a:t>
            </a:r>
          </a:p>
          <a:p>
            <a:pPr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CTX/CAZ</a:t>
            </a:r>
          </a:p>
          <a:p>
            <a:pPr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TAZ</a:t>
            </a:r>
          </a:p>
          <a:p>
            <a:pPr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FEP</a:t>
            </a:r>
          </a:p>
          <a:p>
            <a:pPr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</a:p>
          <a:p>
            <a:pPr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IMI/MERO/ERTA</a:t>
            </a:r>
          </a:p>
          <a:p>
            <a:pPr>
              <a:defRPr/>
            </a:pPr>
            <a:r>
              <a:rPr lang="es-AR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AKN</a:t>
            </a:r>
          </a:p>
          <a:p>
            <a:pPr>
              <a:defRPr/>
            </a:pPr>
            <a:r>
              <a:rPr lang="es-AR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CAZ/AVI</a:t>
            </a:r>
          </a:p>
          <a:p>
            <a:pPr>
              <a:defRPr/>
            </a:pPr>
            <a:r>
              <a:rPr lang="es-AR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DISCOS COMBINADOS</a:t>
            </a:r>
            <a:br>
              <a:rPr lang="es-AR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BLUE CARBA TEST </a:t>
            </a:r>
            <a:endParaRPr lang="es-AR" alt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arcador de contenido 7" descr="Un plato con una taza en la mano&#10;&#10;Descripción generada automáticamente con confianza medi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35" y="1859339"/>
            <a:ext cx="3468687" cy="31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93434" y="1825625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SENSIBILIDAD IMPREDECIBLE</a:t>
            </a:r>
          </a:p>
          <a:p>
            <a:pPr algn="ctr">
              <a:defRPr/>
            </a:pPr>
            <a:r>
              <a:rPr lang="es-AR" alt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CULTIVO INDISPENSABLE</a:t>
            </a:r>
          </a:p>
          <a:p>
            <a:pPr>
              <a:defRPr/>
            </a:pP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EVR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SAMR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BLEE</a:t>
            </a:r>
          </a:p>
          <a:p>
            <a:pPr>
              <a:defRPr/>
            </a:pPr>
            <a:r>
              <a:rPr lang="es-AR" altLang="es-AR" sz="2000" dirty="0" err="1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MBL</a:t>
            </a:r>
          </a:p>
          <a:p>
            <a:pPr>
              <a:defRPr/>
            </a:pP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KPC</a:t>
            </a:r>
          </a:p>
          <a:p>
            <a:pPr>
              <a:defRPr/>
            </a:pPr>
            <a:r>
              <a:rPr lang="es-AR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NDM</a:t>
            </a:r>
            <a:endParaRPr lang="es-AR" alt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OXA</a:t>
            </a:r>
          </a:p>
          <a:p>
            <a:pPr>
              <a:defRPr/>
            </a:pPr>
            <a:r>
              <a:rPr lang="es-AR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BNF</a:t>
            </a:r>
            <a:r>
              <a:rPr lang="es-AR" altLang="es-AR" dirty="0"/>
              <a:t/>
            </a:r>
            <a:br>
              <a:rPr lang="es-AR" altLang="es-AR" dirty="0"/>
            </a:br>
            <a:endParaRPr lang="es-AR" altLang="es-AR" dirty="0"/>
          </a:p>
        </p:txBody>
      </p:sp>
      <p:pic>
        <p:nvPicPr>
          <p:cNvPr id="6" name="Imagen 2" descr="Un edificio de fondo&#10;&#10;Descripción generada automáticam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24" y="2271960"/>
            <a:ext cx="4235242" cy="286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38249" y="773369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ITU Hospitalarias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770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22811" y="56624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s-AR" alt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s-AR" alt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altLang="es-AR" sz="3200" dirty="0">
                <a:latin typeface="Arial" panose="020B0604020202020204" pitchFamily="34" charset="0"/>
                <a:cs typeface="Arial" panose="020B0604020202020204" pitchFamily="34" charset="0"/>
              </a:rPr>
              <a:t>BLEE: </a:t>
            </a:r>
            <a:r>
              <a:rPr lang="es-AR" alt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CTX-M2</a:t>
            </a:r>
            <a:endParaRPr lang="en-US" sz="3200" dirty="0"/>
          </a:p>
        </p:txBody>
      </p:sp>
      <p:pic>
        <p:nvPicPr>
          <p:cNvPr id="6" name="Picture 6" descr="100_16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08" y="2050398"/>
            <a:ext cx="4297140" cy="32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66057" y="70474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Enterococcus</a:t>
            </a:r>
            <a:r>
              <a:rPr lang="es-ES_tradnl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faecium</a:t>
            </a:r>
            <a:r>
              <a:rPr lang="es-ES_tradnl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AR" sz="3200" dirty="0">
                <a:latin typeface="Arial" panose="020B0604020202020204" pitchFamily="34" charset="0"/>
                <a:cs typeface="Arial" panose="020B0604020202020204" pitchFamily="34" charset="0"/>
              </a:rPr>
              <a:t>Vancomicina Resistente </a:t>
            </a:r>
            <a:r>
              <a:rPr lang="es-ES_tradnl" alt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_tradnl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EVR)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43" y="2409337"/>
            <a:ext cx="3856433" cy="28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1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D:\Mis documentos\Mis imágenes\Fotos cultivos\P1020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61" y="1970088"/>
            <a:ext cx="4406900" cy="330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52961" y="59917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s-ES_tradnl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aureus</a:t>
            </a:r>
            <a:r>
              <a:rPr lang="es-ES_tradnl" alt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_tradnl" altLang="es-A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hVISA</a:t>
            </a:r>
            <a:r>
              <a:rPr lang="es-ES_tradnl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_tradnl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CIM 2 </a:t>
            </a:r>
            <a:r>
              <a:rPr lang="es-ES_tradnl" altLang="es-AR" sz="2800" dirty="0" err="1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s-ES_tradnl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/ml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469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18308" y="61330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Serratia </a:t>
            </a:r>
            <a:r>
              <a:rPr lang="es-AR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marcescens</a:t>
            </a:r>
            <a:r>
              <a:rPr lang="es-AR" altLang="es-A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altLang="es-A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altLang="es-AR" sz="2800" dirty="0" err="1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es-AR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-C </a:t>
            </a:r>
            <a:r>
              <a:rPr lang="es-AR" altLang="es-AR" sz="2800" dirty="0" err="1">
                <a:latin typeface="Arial" panose="020B0604020202020204" pitchFamily="34" charset="0"/>
                <a:cs typeface="Arial" panose="020B0604020202020204" pitchFamily="34" charset="0"/>
              </a:rPr>
              <a:t>cromosomico</a:t>
            </a:r>
            <a:endParaRPr lang="en-US" sz="2800" dirty="0"/>
          </a:p>
        </p:txBody>
      </p:sp>
      <p:pic>
        <p:nvPicPr>
          <p:cNvPr id="6" name="Picture 5" descr="D:\Mis documentos\Mis imágenes\Fotos cultivos\P1030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56" y="2055813"/>
            <a:ext cx="4258491" cy="319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100_15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5" y="1935269"/>
            <a:ext cx="4297680" cy="32213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92183" y="70474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s-ES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eruginosa</a:t>
            </a:r>
            <a:endParaRPr lang="es-ES" altLang="es-AR" sz="3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27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66056" y="704740"/>
            <a:ext cx="65923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s-ES" alt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aerogenes</a:t>
            </a:r>
            <a:r>
              <a:rPr lang="es-ES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A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A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AMPcDesrreprimido</a:t>
            </a:r>
            <a:r>
              <a:rPr lang="es-ES" alt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/Impermeabilidad</a:t>
            </a:r>
            <a:endParaRPr lang="en-US" sz="2800" dirty="0"/>
          </a:p>
        </p:txBody>
      </p:sp>
      <p:pic>
        <p:nvPicPr>
          <p:cNvPr id="6" name="Picture 5" descr="D:\Mis documentos\Mis imágenes\Fotos cultivos\P1030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212930"/>
            <a:ext cx="4041775" cy="30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Mis documentos\Mis imágenes\Fotos cultivos\P10306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83" y="2212930"/>
            <a:ext cx="4040188" cy="30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0115" y="682923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Klebsiella </a:t>
            </a:r>
            <a:r>
              <a:rPr lang="es-ES_tradnl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s-ES_tradnl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AR" sz="2800" dirty="0" err="1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es-ES_tradnl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-C </a:t>
            </a:r>
            <a:r>
              <a:rPr lang="es-ES_tradnl" altLang="es-AR" sz="2800" dirty="0" err="1">
                <a:latin typeface="Arial" panose="020B0604020202020204" pitchFamily="34" charset="0"/>
                <a:cs typeface="Arial" panose="020B0604020202020204" pitchFamily="34" charset="0"/>
              </a:rPr>
              <a:t>plasmídico</a:t>
            </a:r>
            <a:r>
              <a:rPr lang="es-ES_tradnl" altLang="es-AR" sz="3200" dirty="0"/>
              <a:t/>
            </a:r>
            <a:br>
              <a:rPr lang="es-ES_tradnl" altLang="es-AR" sz="3200" dirty="0"/>
            </a:br>
            <a:endParaRPr lang="en-US" sz="3200" dirty="0"/>
          </a:p>
        </p:txBody>
      </p:sp>
      <p:pic>
        <p:nvPicPr>
          <p:cNvPr id="6" name="Picture 3" descr="D:\Mis documentos\Mis imágenes\Fotos cultivos\P10306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15" y="2097715"/>
            <a:ext cx="4565650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42405" y="1670142"/>
            <a:ext cx="6082937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FISIOPATOGENIA</a:t>
            </a: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Vías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ngreso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Ascendente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Clásica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. coli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Hematógena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S. aureus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02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38200" y="70474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Enterobacter </a:t>
            </a:r>
            <a:r>
              <a:rPr lang="es-ES_tradnl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cloacae</a:t>
            </a:r>
            <a:r>
              <a:rPr lang="es-ES_tradnl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AR" sz="2800" dirty="0" err="1">
                <a:latin typeface="Arial" panose="020B0604020202020204" pitchFamily="34" charset="0"/>
                <a:cs typeface="Arial" panose="020B0604020202020204" pitchFamily="34" charset="0"/>
              </a:rPr>
              <a:t>Amp</a:t>
            </a:r>
            <a:r>
              <a:rPr lang="es-ES_tradnl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-C + BLEE</a:t>
            </a:r>
            <a:endParaRPr lang="en-US" sz="2800" dirty="0"/>
          </a:p>
        </p:txBody>
      </p:sp>
      <p:pic>
        <p:nvPicPr>
          <p:cNvPr id="6" name="Picture 2" descr="D:\Mis documentos\Mis imágenes\Fotos cultivos\P102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55" y="1955986"/>
            <a:ext cx="4565650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79120" y="595022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Acinetobacter </a:t>
            </a:r>
            <a:r>
              <a:rPr lang="es-ES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baumannii</a:t>
            </a:r>
            <a:r>
              <a:rPr lang="es-ES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A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Hospital Central de </a:t>
            </a:r>
            <a:r>
              <a:rPr lang="es-ES" alt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Mendoza</a:t>
            </a:r>
          </a:p>
          <a:p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Hodge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endParaRPr lang="en-US" dirty="0"/>
          </a:p>
        </p:txBody>
      </p:sp>
      <p:pic>
        <p:nvPicPr>
          <p:cNvPr id="7" name="Picture 6" descr="D:\Mis documentos\Mis imágenes\Fotos cultivos\100_16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20" y="2353230"/>
            <a:ext cx="4089310" cy="304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de flecha 3"/>
          <p:cNvCxnSpPr/>
          <p:nvPr/>
        </p:nvCxnSpPr>
        <p:spPr>
          <a:xfrm>
            <a:off x="4794069" y="3056709"/>
            <a:ext cx="418011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5747657" y="3161211"/>
            <a:ext cx="348343" cy="352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4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114" cy="692331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1555" y="44803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es-ES" alt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pútida</a:t>
            </a:r>
            <a:endParaRPr lang="es-ES" altLang="es-AR" sz="3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MBL (VIM) AZT S</a:t>
            </a:r>
            <a:endParaRPr lang="en-US" sz="2800" dirty="0"/>
          </a:p>
        </p:txBody>
      </p:sp>
      <p:pic>
        <p:nvPicPr>
          <p:cNvPr id="7" name="Picture 11" descr="100_15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80" y="2121573"/>
            <a:ext cx="4035425" cy="302736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3851" y="2808824"/>
            <a:ext cx="2539739" cy="19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92182" y="58163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Klebsiella </a:t>
            </a:r>
            <a:r>
              <a:rPr lang="es-AR" alt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oxytoca</a:t>
            </a:r>
            <a:r>
              <a:rPr lang="es-AR" alt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OXA 163</a:t>
            </a:r>
            <a:r>
              <a:rPr lang="es-AR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Hospital Español de Mendoza</a:t>
            </a:r>
            <a:endParaRPr lang="en-US" sz="2800" dirty="0"/>
          </a:p>
        </p:txBody>
      </p:sp>
      <p:pic>
        <p:nvPicPr>
          <p:cNvPr id="6" name="Marcador de contenido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" y="2055813"/>
            <a:ext cx="3889375" cy="291623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673634" y="2872527"/>
            <a:ext cx="2934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altLang="es-AR" dirty="0"/>
              <a:t>CIM MEM</a:t>
            </a:r>
          </a:p>
          <a:p>
            <a:pPr>
              <a:defRPr/>
            </a:pPr>
            <a:r>
              <a:rPr lang="es-AR" altLang="es-AR" dirty="0"/>
              <a:t>8 </a:t>
            </a:r>
            <a:r>
              <a:rPr lang="es-AR" altLang="es-AR" dirty="0" err="1"/>
              <a:t>ug</a:t>
            </a:r>
            <a:r>
              <a:rPr lang="es-AR" altLang="es-AR" dirty="0"/>
              <a:t>/ml</a:t>
            </a:r>
          </a:p>
          <a:p>
            <a:pPr>
              <a:defRPr/>
            </a:pPr>
            <a:r>
              <a:rPr lang="es-AR" altLang="es-AR" dirty="0"/>
              <a:t>Apto para terapia combinada</a:t>
            </a:r>
          </a:p>
        </p:txBody>
      </p:sp>
    </p:spTree>
    <p:extLst>
      <p:ext uri="{BB962C8B-B14F-4D97-AF65-F5344CB8AC3E}">
        <p14:creationId xmlns:p14="http://schemas.microsoft.com/office/powerpoint/2010/main" val="27296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89" y="1825625"/>
            <a:ext cx="4220822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8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50" y="1708776"/>
            <a:ext cx="3177081" cy="32753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3177" y="3470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es-ES_tradnl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es-ES_tradnl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DT-PAE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86E2EC0-E746-44BF-AB45-AF32B66E0F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10" y="2038343"/>
            <a:ext cx="3364580" cy="252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81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48492" y="373044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Klebsiella </a:t>
            </a:r>
            <a:r>
              <a:rPr lang="es-ES" altLang="es-AR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s-ES" alt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altLang="es-A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Kpc</a:t>
            </a:r>
            <a:r>
              <a:rPr lang="es-ES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s-ES" altLang="es-A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AR" sz="2800" dirty="0">
                <a:latin typeface="Arial" panose="020B0604020202020204" pitchFamily="34" charset="0"/>
                <a:cs typeface="Arial" panose="020B0604020202020204" pitchFamily="34" charset="0"/>
              </a:rPr>
              <a:t>Hospital Español de </a:t>
            </a:r>
            <a:r>
              <a:rPr lang="es-ES" alt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Mendoza</a:t>
            </a:r>
          </a:p>
          <a:p>
            <a:r>
              <a:rPr lang="es-ES" alt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CAZ/AVI S</a:t>
            </a:r>
          </a:p>
          <a:p>
            <a:endParaRPr lang="en-US" sz="3200" dirty="0"/>
          </a:p>
        </p:txBody>
      </p:sp>
      <p:pic>
        <p:nvPicPr>
          <p:cNvPr id="7" name="Marcador de contenido 3" descr="Imagen que contiene interior, persona, tabla, sostener&#10;&#10;Descripción generada automáticament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48" y="1960756"/>
            <a:ext cx="2796172" cy="303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69" y="1631375"/>
            <a:ext cx="1775474" cy="19192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"/>
          <a:stretch/>
        </p:blipFill>
        <p:spPr>
          <a:xfrm>
            <a:off x="6386959" y="3733278"/>
            <a:ext cx="1775474" cy="18706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80" y="2018460"/>
            <a:ext cx="1463722" cy="3108960"/>
          </a:xfrm>
          <a:prstGeom prst="rect">
            <a:avLst/>
          </a:prstGeom>
        </p:spPr>
      </p:pic>
      <p:pic>
        <p:nvPicPr>
          <p:cNvPr id="14" name="Imagen 11" descr="Imagen que contiene interior, tabla, lavabo, espejo&#10;&#10;Descripción generada automáticament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784" r="4791" b="21961"/>
          <a:stretch/>
        </p:blipFill>
        <p:spPr bwMode="auto">
          <a:xfrm>
            <a:off x="4109782" y="1960756"/>
            <a:ext cx="17240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2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89" y="1825625"/>
            <a:ext cx="4220822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8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25" y="1424255"/>
            <a:ext cx="3916406" cy="40375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3177" y="3470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Pseudomonas</a:t>
            </a:r>
            <a:r>
              <a:rPr lang="es-ES_tradnl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aeruginosa</a:t>
            </a:r>
            <a:endParaRPr lang="es-ES_tradnl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DT-PAE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21" y="1825625"/>
            <a:ext cx="4176558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1554" y="42774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Enterobacter </a:t>
            </a:r>
            <a:r>
              <a:rPr lang="es-AR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cloacae</a:t>
            </a:r>
            <a:r>
              <a:rPr lang="es-A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NDM</a:t>
            </a:r>
            <a:r>
              <a:rPr lang="es-AR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800" dirty="0">
                <a:latin typeface="Arial" panose="020B0604020202020204" pitchFamily="34" charset="0"/>
                <a:cs typeface="Arial" panose="020B0604020202020204" pitchFamily="34" charset="0"/>
              </a:rPr>
              <a:t>Clínica </a:t>
            </a:r>
            <a:r>
              <a:rPr lang="es-A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Mano 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CAZ/AVI 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arcador de contenido 8" descr="Imagen que contiene Diagrama&#10;&#10;Descripción generada automáticam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" t="3471" r="1364" b="5658"/>
          <a:stretch>
            <a:fillRect/>
          </a:stretch>
        </p:blipFill>
        <p:spPr bwMode="auto">
          <a:xfrm>
            <a:off x="712206" y="1920875"/>
            <a:ext cx="2317750" cy="3016250"/>
          </a:xfrm>
          <a:prstGeom prst="rect">
            <a:avLst/>
          </a:prstGeom>
        </p:spPr>
      </p:pic>
      <p:pic>
        <p:nvPicPr>
          <p:cNvPr id="8" name="Imagen 11" descr="Imagen que contiene interior, tabla, lavabo, espejo&#10;&#10;Descripción generada automáticamen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784" r="4791" b="21961"/>
          <a:stretch/>
        </p:blipFill>
        <p:spPr bwMode="auto">
          <a:xfrm>
            <a:off x="3589172" y="1904275"/>
            <a:ext cx="17240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42" y="1904275"/>
            <a:ext cx="2879163" cy="29996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72" y="1825625"/>
            <a:ext cx="1180152" cy="3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00" y="1253331"/>
            <a:ext cx="4025370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6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12800" y="36512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altLang="es-A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Klebsiella </a:t>
            </a:r>
            <a:r>
              <a:rPr lang="es-ES" altLang="es-A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pneumoniae</a:t>
            </a:r>
            <a:r>
              <a:rPr lang="es-ES" altLang="es-A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(NDM) (XR)</a:t>
            </a:r>
            <a:r>
              <a:rPr lang="es-ES" altLang="es-AR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A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Laboratorios particulares 2023 (12)</a:t>
            </a:r>
            <a:endParaRPr lang="es-ES" alt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s-AR" sz="2000" dirty="0">
                <a:latin typeface="Arial" panose="020B0604020202020204" pitchFamily="34" charset="0"/>
                <a:cs typeface="Arial" panose="020B0604020202020204" pitchFamily="34" charset="0"/>
              </a:rPr>
              <a:t>CAZ/AVI </a:t>
            </a:r>
            <a:r>
              <a:rPr lang="es-ES" alt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 AZT R Sensible FOS/Col</a:t>
            </a:r>
          </a:p>
          <a:p>
            <a:r>
              <a:rPr lang="es-ES" altLang="es-A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NDM + CTXM</a:t>
            </a:r>
            <a:endParaRPr lang="es-ES" altLang="es-A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9" y="2121574"/>
            <a:ext cx="3122488" cy="33001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03" y="2121574"/>
            <a:ext cx="3327267" cy="33001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87" y="2121574"/>
            <a:ext cx="2964799" cy="330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56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44435" y="3815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altLang="es-AR" sz="2800" b="1" dirty="0">
                <a:latin typeface="Arial" panose="020B0604020202020204" pitchFamily="34" charset="0"/>
                <a:cs typeface="Arial" panose="020B0604020202020204" pitchFamily="34" charset="0"/>
              </a:rPr>
              <a:t>BNF </a:t>
            </a:r>
            <a:r>
              <a:rPr lang="es-ES_tradnl" alt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EMERGENTES</a:t>
            </a:r>
            <a:r>
              <a:rPr lang="es-ES_tradnl" altLang="es-AR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altLang="es-A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AR" sz="2800" i="1" dirty="0"/>
              <a:t>Elizabethkingia </a:t>
            </a:r>
            <a:r>
              <a:rPr lang="es-ES_tradnl" altLang="es-AR" sz="2800" i="1" dirty="0" err="1"/>
              <a:t>meningoséptica</a:t>
            </a:r>
            <a:endParaRPr lang="en-US" sz="2800" b="1" dirty="0"/>
          </a:p>
        </p:txBody>
      </p:sp>
      <p:pic>
        <p:nvPicPr>
          <p:cNvPr id="6" name="Marcador de conteni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7885"/>
            <a:ext cx="2808287" cy="29813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88" y="1880091"/>
            <a:ext cx="2740523" cy="294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contenido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79" y="1880090"/>
            <a:ext cx="2635027" cy="2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5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96389" y="726578"/>
            <a:ext cx="8477794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FACTORES PREDISPONENTES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Obstrucción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urinaria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litiasis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hipertrofia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prostática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prolapso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Disfunción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neurógena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Anormalidades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urinaria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(RVU)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sexual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Espermicidas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(Lactobacillus)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menopausia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(pH vaginal)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Incontinencia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fecal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Diabetes mellitus</a:t>
            </a:r>
          </a:p>
        </p:txBody>
      </p:sp>
    </p:spTree>
    <p:extLst>
      <p:ext uri="{BB962C8B-B14F-4D97-AF65-F5344CB8AC3E}">
        <p14:creationId xmlns:p14="http://schemas.microsoft.com/office/powerpoint/2010/main" val="10367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75942" y="559813"/>
            <a:ext cx="6055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  <a:endParaRPr lang="en-US" sz="3200" b="1" dirty="0"/>
          </a:p>
        </p:txBody>
      </p:sp>
      <p:pic>
        <p:nvPicPr>
          <p:cNvPr id="7" name="Imagen 6" descr="Imagen que contiene texto&#10;&#10;Descripción generada automáticam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2" y="1690688"/>
            <a:ext cx="662940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esultado de imagen para capacitacion continua asociacion bioquimica de mendo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74" y="2502364"/>
            <a:ext cx="2471027" cy="185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7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57942" y="896126"/>
            <a:ext cx="6096000" cy="41303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CLASIFICACIÓN ITU</a:t>
            </a: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altLang="es-A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alt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ITU </a:t>
            </a:r>
            <a:r>
              <a:rPr lang="en-GB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GB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complicada</a:t>
            </a:r>
            <a:r>
              <a:rPr lang="en-GB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lang="en-GB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urinaria</a:t>
            </a:r>
            <a:r>
              <a:rPr lang="en-GB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Normal)</a:t>
            </a: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alt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Cistitis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(Baja). Sº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Miccional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 50% ♀ 40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Pielonefritis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(Alta).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lumbar.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CRO </a:t>
            </a:r>
            <a:r>
              <a:rPr lang="en-GB" altLang="es-AR" b="1" dirty="0" err="1">
                <a:latin typeface="Arial" panose="020B0604020202020204" pitchFamily="34" charset="0"/>
                <a:cs typeface="Arial" panose="020B0604020202020204" pitchFamily="34" charset="0"/>
              </a:rPr>
              <a:t>Recuentos</a:t>
            </a:r>
            <a:r>
              <a:rPr lang="en-GB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b="1" dirty="0" err="1">
                <a:latin typeface="Arial" panose="020B0604020202020204" pitchFamily="34" charset="0"/>
                <a:cs typeface="Arial" panose="020B0604020202020204" pitchFamily="34" charset="0"/>
              </a:rPr>
              <a:t>bajos</a:t>
            </a:r>
            <a:r>
              <a:rPr lang="en-GB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s-AR" b="1" dirty="0" err="1"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GB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b="1" dirty="0" err="1">
                <a:latin typeface="Arial" panose="020B0604020202020204" pitchFamily="34" charset="0"/>
                <a:cs typeface="Arial" panose="020B0604020202020204" pitchFamily="34" charset="0"/>
              </a:rPr>
              <a:t>leucocitos</a:t>
            </a:r>
            <a:r>
              <a:rPr lang="en-GB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ITU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recurrente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 Post-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menopausia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Profilaxis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nocturna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8013" indent="-608013">
              <a:spcBef>
                <a:spcPct val="2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Bacteriuria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asintomática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Embarazadas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(1º y 2º) y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prostáticos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bacteremias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). No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DBT,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sondados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geriátricos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lesión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medular</a:t>
            </a:r>
            <a:r>
              <a:rPr lang="en-GB" altLang="es-A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108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66949" y="1019109"/>
            <a:ext cx="6096000" cy="49121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ITU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complicada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urinaria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alterada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8013" indent="-608013" algn="ctr">
              <a:spcBef>
                <a:spcPct val="20000"/>
              </a:spcBef>
              <a:buClr>
                <a:srgbClr val="000000"/>
              </a:buClr>
              <a:buSzPct val="10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indent="-608013" algn="just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Litiasis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(Proteus,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Corynebacterium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urealyticum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pPr marL="608013" indent="-608013" algn="just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Prostáta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Endocérvix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8013" indent="-608013" algn="just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Embarazo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(3º).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Hipotonía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Dilución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ID. PNF. 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Partos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prematuros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4%-7%.</a:t>
            </a:r>
          </a:p>
          <a:p>
            <a:pPr marL="608013" indent="-608013" algn="just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Pediatría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(1º).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Relacionada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con RVU. PNF.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Escaras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renales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HTA e IRC. ECG + CUG.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Bajo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recuento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pocos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leucocitos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Profilaxis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NIT, CEF, TMS.</a:t>
            </a:r>
          </a:p>
          <a:p>
            <a:pPr marL="608013" indent="-608013" algn="just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ITU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Intrahospitalaria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(1º).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Sondas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ATB,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invasivas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enfermedad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base. Cambia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completo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etiología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Sensibilidad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impredecible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Pseudomonas,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Klebsiella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Enterococcus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faecium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Acinetobacter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Serratia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BLEE,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Kpc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MBL.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ESKAPE</a:t>
            </a:r>
          </a:p>
          <a:p>
            <a:pPr marL="608013" indent="-608013" algn="just">
              <a:spcBef>
                <a:spcPct val="20000"/>
              </a:spcBef>
              <a:buClr>
                <a:srgbClr val="000000"/>
              </a:buClr>
              <a:buSzPct val="100000"/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849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15143" y="821422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s-A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</a:p>
          <a:p>
            <a:pPr algn="ctr"/>
            <a:r>
              <a:rPr lang="en-GB" alt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UROCULTIVO</a:t>
            </a:r>
            <a:endParaRPr lang="en-US" sz="3200" b="1" dirty="0"/>
          </a:p>
        </p:txBody>
      </p:sp>
      <p:sp>
        <p:nvSpPr>
          <p:cNvPr id="3" name="Rectángulo 2"/>
          <p:cNvSpPr/>
          <p:nvPr/>
        </p:nvSpPr>
        <p:spPr>
          <a:xfrm>
            <a:off x="838200" y="2274837"/>
            <a:ext cx="83058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AR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AR" alt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Toma </a:t>
            </a: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de Muestra</a:t>
            </a:r>
          </a:p>
          <a:p>
            <a:pPr marL="742950" indent="-742950"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2. Procesamiento </a:t>
            </a:r>
            <a:r>
              <a:rPr lang="es-AR" alt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Primario</a:t>
            </a:r>
            <a:endParaRPr lang="es-AR" alt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3. Interpretación</a:t>
            </a:r>
          </a:p>
          <a:p>
            <a:pPr marL="742950" indent="-742950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Leucocitos (≥ 10) </a:t>
            </a:r>
            <a:r>
              <a:rPr lang="es-AR" altLang="es-AR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 es absoluto</a:t>
            </a:r>
          </a:p>
          <a:p>
            <a:pPr marL="742950" indent="-742950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Recuento de colonias</a:t>
            </a:r>
          </a:p>
          <a:p>
            <a:pPr marL="742950" indent="-742950">
              <a:defRPr/>
            </a:pPr>
            <a:r>
              <a:rPr lang="es-AR" altLang="es-AR" dirty="0">
                <a:latin typeface="Arial" panose="020B0604020202020204" pitchFamily="34" charset="0"/>
                <a:cs typeface="Arial" panose="020B0604020202020204" pitchFamily="34" charset="0"/>
              </a:rPr>
              <a:t>Mono o </a:t>
            </a:r>
            <a:r>
              <a:rPr lang="es-AR" altLang="es-AR" dirty="0" err="1">
                <a:latin typeface="Arial" panose="020B0604020202020204" pitchFamily="34" charset="0"/>
                <a:cs typeface="Arial" panose="020B0604020202020204" pitchFamily="34" charset="0"/>
              </a:rPr>
              <a:t>polimicrobiano</a:t>
            </a:r>
            <a:endParaRPr lang="es-AR" alt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4. Tipificación: Gram----Dirige marcha</a:t>
            </a:r>
          </a:p>
          <a:p>
            <a:pPr marL="742950" indent="-742950">
              <a:defRPr/>
            </a:pPr>
            <a:r>
              <a:rPr lang="es-AR" altLang="es-AR" sz="2400" dirty="0">
                <a:latin typeface="Arial" panose="020B0604020202020204" pitchFamily="34" charset="0"/>
                <a:cs typeface="Arial" panose="020B0604020202020204" pitchFamily="34" charset="0"/>
              </a:rPr>
              <a:t>5. Antibiograma: según ID</a:t>
            </a:r>
          </a:p>
        </p:txBody>
      </p:sp>
    </p:spTree>
    <p:extLst>
      <p:ext uri="{BB962C8B-B14F-4D97-AF65-F5344CB8AC3E}">
        <p14:creationId xmlns:p14="http://schemas.microsoft.com/office/powerpoint/2010/main" val="19978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5AEC8-3313-0AC3-9B74-1F4D5F09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38200" y="1315289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AR" altLang="es-A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MUESTRAS</a:t>
            </a:r>
          </a:p>
          <a:p>
            <a:pPr algn="ctr">
              <a:defRPr/>
            </a:pPr>
            <a:endParaRPr lang="es-AR" altLang="es-AR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AR" altLang="es-A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Chorro </a:t>
            </a:r>
            <a:r>
              <a:rPr lang="es-AR" altLang="es-AR" sz="2600" dirty="0">
                <a:latin typeface="Arial" panose="020B0604020202020204" pitchFamily="34" charset="0"/>
                <a:cs typeface="Arial" panose="020B0604020202020204" pitchFamily="34" charset="0"/>
              </a:rPr>
              <a:t>medio          100.000 UFC/ml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AR" altLang="es-AR" sz="2600" dirty="0">
                <a:latin typeface="Arial" panose="020B0604020202020204" pitchFamily="34" charset="0"/>
                <a:cs typeface="Arial" panose="020B0604020202020204" pitchFamily="34" charset="0"/>
              </a:rPr>
              <a:t>Cateterismo               50000 UFC/ml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AR" altLang="es-AR" sz="2600" dirty="0">
                <a:latin typeface="Arial" panose="020B0604020202020204" pitchFamily="34" charset="0"/>
                <a:cs typeface="Arial" panose="020B0604020202020204" pitchFamily="34" charset="0"/>
              </a:rPr>
              <a:t>Punción </a:t>
            </a:r>
            <a:r>
              <a:rPr lang="es-AR" altLang="es-AR" sz="2600" dirty="0" err="1">
                <a:latin typeface="Arial" panose="020B0604020202020204" pitchFamily="34" charset="0"/>
                <a:cs typeface="Arial" panose="020B0604020202020204" pitchFamily="34" charset="0"/>
              </a:rPr>
              <a:t>suprapúbica</a:t>
            </a:r>
            <a:r>
              <a:rPr lang="es-AR" altLang="es-AR" sz="2600" dirty="0">
                <a:latin typeface="Arial" panose="020B0604020202020204" pitchFamily="34" charset="0"/>
                <a:cs typeface="Arial" panose="020B0604020202020204" pitchFamily="34" charset="0"/>
              </a:rPr>
              <a:t>         1 UFC/ml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s-AR" altLang="es-AR" sz="2600" dirty="0">
                <a:latin typeface="Arial" panose="020B0604020202020204" pitchFamily="34" charset="0"/>
                <a:cs typeface="Arial" panose="020B0604020202020204" pitchFamily="34" charset="0"/>
              </a:rPr>
              <a:t>No válidas</a:t>
            </a: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lang="es-AR" altLang="es-AR" sz="2600" dirty="0">
                <a:latin typeface="Arial" panose="020B0604020202020204" pitchFamily="34" charset="0"/>
                <a:cs typeface="Arial" panose="020B0604020202020204" pitchFamily="34" charset="0"/>
              </a:rPr>
              <a:t>Puntas de sonda vesical</a:t>
            </a:r>
          </a:p>
          <a:p>
            <a:pPr marL="514350" indent="-514350">
              <a:buFont typeface="Arial" panose="020B0604020202020204" pitchFamily="34" charset="0"/>
              <a:buChar char="•"/>
              <a:defRPr/>
            </a:pPr>
            <a:r>
              <a:rPr lang="es-AR" altLang="es-AR" sz="2600" dirty="0">
                <a:latin typeface="Arial" panose="020B0604020202020204" pitchFamily="34" charset="0"/>
                <a:cs typeface="Arial" panose="020B0604020202020204" pitchFamily="34" charset="0"/>
              </a:rPr>
              <a:t>Bolsas </a:t>
            </a:r>
            <a:r>
              <a:rPr lang="es-AR" altLang="es-A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recolectoras (VPN)</a:t>
            </a:r>
            <a:endParaRPr lang="es-AR" altLang="es-A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925</Words>
  <Application>Microsoft Office PowerPoint</Application>
  <PresentationFormat>Panorámica</PresentationFormat>
  <Paragraphs>239</Paragraphs>
  <Slides>50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Tema de Office</vt:lpstr>
      <vt:lpstr>Chart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Romina</dc:creator>
  <cp:lastModifiedBy>Ricardo Bucciarelli</cp:lastModifiedBy>
  <cp:revision>50</cp:revision>
  <dcterms:created xsi:type="dcterms:W3CDTF">2023-05-11T17:24:42Z</dcterms:created>
  <dcterms:modified xsi:type="dcterms:W3CDTF">2023-10-02T00:34:10Z</dcterms:modified>
</cp:coreProperties>
</file>