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99" r:id="rId5"/>
    <p:sldId id="302" r:id="rId6"/>
    <p:sldId id="301" r:id="rId7"/>
    <p:sldId id="300" r:id="rId8"/>
    <p:sldId id="286" r:id="rId9"/>
    <p:sldId id="289" r:id="rId10"/>
    <p:sldId id="290" r:id="rId11"/>
    <p:sldId id="294" r:id="rId12"/>
    <p:sldId id="298" r:id="rId13"/>
    <p:sldId id="296" r:id="rId14"/>
    <p:sldId id="297" r:id="rId15"/>
    <p:sldId id="283" r:id="rId16"/>
    <p:sldId id="258" r:id="rId17"/>
    <p:sldId id="257" r:id="rId18"/>
    <p:sldId id="259" r:id="rId19"/>
    <p:sldId id="303" r:id="rId20"/>
    <p:sldId id="271" r:id="rId21"/>
    <p:sldId id="262" r:id="rId22"/>
    <p:sldId id="263" r:id="rId23"/>
    <p:sldId id="272" r:id="rId24"/>
    <p:sldId id="260" r:id="rId25"/>
    <p:sldId id="273" r:id="rId26"/>
    <p:sldId id="261" r:id="rId27"/>
    <p:sldId id="274" r:id="rId28"/>
    <p:sldId id="264" r:id="rId29"/>
    <p:sldId id="265" r:id="rId30"/>
    <p:sldId id="279" r:id="rId31"/>
    <p:sldId id="275" r:id="rId32"/>
    <p:sldId id="280" r:id="rId33"/>
    <p:sldId id="281" r:id="rId34"/>
    <p:sldId id="276" r:id="rId35"/>
    <p:sldId id="282" r:id="rId36"/>
    <p:sldId id="277" r:id="rId37"/>
    <p:sldId id="278" r:id="rId38"/>
    <p:sldId id="266" r:id="rId39"/>
    <p:sldId id="304" r:id="rId40"/>
    <p:sldId id="305" r:id="rId41"/>
    <p:sldId id="295" r:id="rId4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Hoja1!$B$1</c:f>
              <c:strCache>
                <c:ptCount val="1"/>
                <c:pt idx="0">
                  <c:v>HC</c:v>
                </c:pt>
              </c:strCache>
            </c:strRef>
          </c:tx>
          <c:spPr>
            <a:ln w="28516" cap="rnd">
              <a:solidFill>
                <a:schemeClr val="accent1"/>
              </a:solidFill>
              <a:round/>
            </a:ln>
            <a:effectLst/>
          </c:spPr>
          <c:marker>
            <c:symbol val="circle"/>
            <c:size val="4"/>
            <c:spPr>
              <a:solidFill>
                <a:schemeClr val="accent1"/>
              </a:solidFill>
              <a:ln w="9505">
                <a:solidFill>
                  <a:schemeClr val="accent1"/>
                </a:solidFill>
              </a:ln>
              <a:effectLst/>
            </c:spPr>
          </c:marker>
          <c:cat>
            <c:numRef>
              <c:f>Hoja1!$A$2:$A$18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Hoja1!$B$2:$B$18</c:f>
              <c:numCache>
                <c:formatCode>#,000</c:formatCode>
                <c:ptCount val="17"/>
                <c:pt idx="0">
                  <c:v>48.659014798065094</c:v>
                </c:pt>
                <c:pt idx="1">
                  <c:v>44.97157393796607</c:v>
                </c:pt>
                <c:pt idx="2">
                  <c:v>49.789225611577656</c:v>
                </c:pt>
                <c:pt idx="3">
                  <c:v>55.183199904607939</c:v>
                </c:pt>
                <c:pt idx="4">
                  <c:v>50.515255607193374</c:v>
                </c:pt>
                <c:pt idx="5">
                  <c:v>55.408957864344963</c:v>
                </c:pt>
                <c:pt idx="6">
                  <c:v>63.325245913038295</c:v>
                </c:pt>
                <c:pt idx="7">
                  <c:v>67.281377424583809</c:v>
                </c:pt>
                <c:pt idx="8">
                  <c:v>57.327221487159846</c:v>
                </c:pt>
                <c:pt idx="9">
                  <c:v>58.174182014245581</c:v>
                </c:pt>
                <c:pt idx="10">
                  <c:v>58.13184702092996</c:v>
                </c:pt>
                <c:pt idx="11">
                  <c:v>63.38308482938541</c:v>
                </c:pt>
                <c:pt idx="12">
                  <c:v>69.373856474893273</c:v>
                </c:pt>
                <c:pt idx="13">
                  <c:v>72.674018487829855</c:v>
                </c:pt>
                <c:pt idx="14">
                  <c:v>70.247276417028658</c:v>
                </c:pt>
                <c:pt idx="15">
                  <c:v>75.611544876912191</c:v>
                </c:pt>
                <c:pt idx="16">
                  <c:v>76.171193528888537</c:v>
                </c:pt>
              </c:numCache>
            </c:numRef>
          </c:val>
          <c:smooth val="0"/>
          <c:extLst>
            <c:ext xmlns:c16="http://schemas.microsoft.com/office/drawing/2014/chart" uri="{C3380CC4-5D6E-409C-BE32-E72D297353CC}">
              <c16:uniqueId val="{00000000-C401-4385-A07A-F12BA254CC10}"/>
            </c:ext>
          </c:extLst>
        </c:ser>
        <c:ser>
          <c:idx val="1"/>
          <c:order val="1"/>
          <c:tx>
            <c:strRef>
              <c:f>Hoja1!$C$1</c:f>
              <c:strCache>
                <c:ptCount val="1"/>
                <c:pt idx="0">
                  <c:v>PKU</c:v>
                </c:pt>
              </c:strCache>
            </c:strRef>
          </c:tx>
          <c:spPr>
            <a:ln w="28516" cap="rnd">
              <a:solidFill>
                <a:schemeClr val="accent2"/>
              </a:solidFill>
              <a:round/>
            </a:ln>
            <a:effectLst/>
          </c:spPr>
          <c:marker>
            <c:symbol val="circle"/>
            <c:size val="4"/>
            <c:spPr>
              <a:solidFill>
                <a:schemeClr val="accent2"/>
              </a:solidFill>
              <a:ln w="9505">
                <a:solidFill>
                  <a:schemeClr val="accent2"/>
                </a:solidFill>
              </a:ln>
              <a:effectLst/>
            </c:spPr>
          </c:marker>
          <c:cat>
            <c:numRef>
              <c:f>Hoja1!$A$2:$A$18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Hoja1!$C$2:$C$18</c:f>
              <c:numCache>
                <c:formatCode>#,000</c:formatCode>
                <c:ptCount val="17"/>
                <c:pt idx="0">
                  <c:v>3.8156652135341647</c:v>
                </c:pt>
                <c:pt idx="1">
                  <c:v>3.3547140441748744</c:v>
                </c:pt>
                <c:pt idx="2">
                  <c:v>3.0180479266010742</c:v>
                </c:pt>
                <c:pt idx="3">
                  <c:v>2.2192570482216816</c:v>
                </c:pt>
                <c:pt idx="4">
                  <c:v>2.9137529137529139</c:v>
                </c:pt>
                <c:pt idx="5">
                  <c:v>2.7327087851618881</c:v>
                </c:pt>
                <c:pt idx="6">
                  <c:v>2.2356915739268679</c:v>
                </c:pt>
                <c:pt idx="7">
                  <c:v>3.114190166824772</c:v>
                </c:pt>
                <c:pt idx="8">
                  <c:v>3.2048640679797455</c:v>
                </c:pt>
                <c:pt idx="9">
                  <c:v>1.8925370168412137</c:v>
                </c:pt>
                <c:pt idx="10">
                  <c:v>3.4912195827493853</c:v>
                </c:pt>
                <c:pt idx="11">
                  <c:v>2.0301889090779897</c:v>
                </c:pt>
                <c:pt idx="12">
                  <c:v>2.7975229206139294</c:v>
                </c:pt>
                <c:pt idx="13">
                  <c:v>3.5788024776324847</c:v>
                </c:pt>
                <c:pt idx="14">
                  <c:v>3.0021375219156039</c:v>
                </c:pt>
                <c:pt idx="15">
                  <c:v>3.2576473271003681</c:v>
                </c:pt>
                <c:pt idx="16">
                  <c:v>1.9657082201003495</c:v>
                </c:pt>
              </c:numCache>
            </c:numRef>
          </c:val>
          <c:smooth val="0"/>
          <c:extLst>
            <c:ext xmlns:c16="http://schemas.microsoft.com/office/drawing/2014/chart" uri="{C3380CC4-5D6E-409C-BE32-E72D297353CC}">
              <c16:uniqueId val="{00000001-C401-4385-A07A-F12BA254CC10}"/>
            </c:ext>
          </c:extLst>
        </c:ser>
        <c:ser>
          <c:idx val="2"/>
          <c:order val="2"/>
          <c:tx>
            <c:strRef>
              <c:f>Hoja1!$D$1</c:f>
              <c:strCache>
                <c:ptCount val="1"/>
                <c:pt idx="0">
                  <c:v>HSC</c:v>
                </c:pt>
              </c:strCache>
            </c:strRef>
          </c:tx>
          <c:spPr>
            <a:ln w="28516" cap="rnd">
              <a:solidFill>
                <a:schemeClr val="accent3"/>
              </a:solidFill>
              <a:round/>
            </a:ln>
            <a:effectLst/>
          </c:spPr>
          <c:marker>
            <c:symbol val="circle"/>
            <c:size val="4"/>
            <c:spPr>
              <a:solidFill>
                <a:schemeClr val="accent3"/>
              </a:solidFill>
              <a:ln w="9505">
                <a:solidFill>
                  <a:schemeClr val="accent3"/>
                </a:solidFill>
              </a:ln>
              <a:effectLst/>
            </c:spPr>
          </c:marker>
          <c:cat>
            <c:numRef>
              <c:f>Hoja1!$A$2:$A$18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Hoja1!$D$2:$D$18</c:f>
              <c:numCache>
                <c:formatCode>#,000</c:formatCode>
                <c:ptCount val="17"/>
                <c:pt idx="0">
                  <c:v>4.9826024132404356</c:v>
                </c:pt>
                <c:pt idx="1">
                  <c:v>6.6166948663900262</c:v>
                </c:pt>
                <c:pt idx="2">
                  <c:v>4.3365134431916736</c:v>
                </c:pt>
                <c:pt idx="3">
                  <c:v>8.0452492802999824</c:v>
                </c:pt>
                <c:pt idx="4">
                  <c:v>7.9100686046334747</c:v>
                </c:pt>
                <c:pt idx="5">
                  <c:v>5.7935968160407061</c:v>
                </c:pt>
                <c:pt idx="6">
                  <c:v>4.7268620104588042</c:v>
                </c:pt>
                <c:pt idx="7">
                  <c:v>6.2005299068251141</c:v>
                </c:pt>
                <c:pt idx="8">
                  <c:v>7.5164678978489237</c:v>
                </c:pt>
                <c:pt idx="9">
                  <c:v>7.5031243478729817</c:v>
                </c:pt>
                <c:pt idx="10">
                  <c:v>5.9408587511324766</c:v>
                </c:pt>
                <c:pt idx="11">
                  <c:v>6.5422300952649355</c:v>
                </c:pt>
                <c:pt idx="12">
                  <c:v>6.0658447447037593</c:v>
                </c:pt>
                <c:pt idx="13">
                  <c:v>5.4719412532387057</c:v>
                </c:pt>
                <c:pt idx="14">
                  <c:v>6.8407997192297856</c:v>
                </c:pt>
                <c:pt idx="15">
                  <c:v>8.9791363353579161</c:v>
                </c:pt>
                <c:pt idx="16">
                  <c:v>8.845686990451572</c:v>
                </c:pt>
              </c:numCache>
            </c:numRef>
          </c:val>
          <c:smooth val="0"/>
          <c:extLst>
            <c:ext xmlns:c16="http://schemas.microsoft.com/office/drawing/2014/chart" uri="{C3380CC4-5D6E-409C-BE32-E72D297353CC}">
              <c16:uniqueId val="{00000002-C401-4385-A07A-F12BA254CC10}"/>
            </c:ext>
          </c:extLst>
        </c:ser>
        <c:ser>
          <c:idx val="3"/>
          <c:order val="3"/>
          <c:tx>
            <c:strRef>
              <c:f>Hoja1!$E$1</c:f>
              <c:strCache>
                <c:ptCount val="1"/>
                <c:pt idx="0">
                  <c:v>FQP</c:v>
                </c:pt>
              </c:strCache>
            </c:strRef>
          </c:tx>
          <c:spPr>
            <a:ln w="28516" cap="rnd">
              <a:solidFill>
                <a:schemeClr val="accent4"/>
              </a:solidFill>
              <a:round/>
            </a:ln>
            <a:effectLst/>
          </c:spPr>
          <c:marker>
            <c:symbol val="circle"/>
            <c:size val="4"/>
            <c:spPr>
              <a:solidFill>
                <a:schemeClr val="accent4"/>
              </a:solidFill>
              <a:ln w="9505">
                <a:solidFill>
                  <a:schemeClr val="accent4"/>
                </a:solidFill>
              </a:ln>
              <a:effectLst/>
            </c:spPr>
          </c:marker>
          <c:cat>
            <c:numRef>
              <c:f>Hoja1!$A$2:$A$18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Hoja1!$E$2:$E$18</c:f>
              <c:numCache>
                <c:formatCode>#,000</c:formatCode>
                <c:ptCount val="17"/>
                <c:pt idx="0">
                  <c:v>7.2567504271587175</c:v>
                </c:pt>
                <c:pt idx="1">
                  <c:v>5.8506281447126272</c:v>
                </c:pt>
                <c:pt idx="2">
                  <c:v>5.4002727137720461</c:v>
                </c:pt>
                <c:pt idx="3">
                  <c:v>6.3755451091068291</c:v>
                </c:pt>
                <c:pt idx="4">
                  <c:v>9.6183989284391114</c:v>
                </c:pt>
                <c:pt idx="5">
                  <c:v>10.853750117337839</c:v>
                </c:pt>
                <c:pt idx="6">
                  <c:v>7.1144190119166515</c:v>
                </c:pt>
                <c:pt idx="7">
                  <c:v>9.690303149348523</c:v>
                </c:pt>
                <c:pt idx="8">
                  <c:v>9.5430870379764645</c:v>
                </c:pt>
                <c:pt idx="9">
                  <c:v>13.625449254199465</c:v>
                </c:pt>
                <c:pt idx="10">
                  <c:v>8.9663436065894473</c:v>
                </c:pt>
                <c:pt idx="11">
                  <c:v>11.687997261669214</c:v>
                </c:pt>
                <c:pt idx="12">
                  <c:v>11.246221972306179</c:v>
                </c:pt>
                <c:pt idx="13">
                  <c:v>10.162266679850147</c:v>
                </c:pt>
                <c:pt idx="14">
                  <c:v>12.874020227181548</c:v>
                </c:pt>
                <c:pt idx="15">
                  <c:v>10.676122044250908</c:v>
                </c:pt>
                <c:pt idx="16">
                  <c:v>10.811395210551922</c:v>
                </c:pt>
              </c:numCache>
            </c:numRef>
          </c:val>
          <c:smooth val="0"/>
          <c:extLst>
            <c:ext xmlns:c16="http://schemas.microsoft.com/office/drawing/2014/chart" uri="{C3380CC4-5D6E-409C-BE32-E72D297353CC}">
              <c16:uniqueId val="{00000003-C401-4385-A07A-F12BA254CC10}"/>
            </c:ext>
          </c:extLst>
        </c:ser>
        <c:dLbls>
          <c:showLegendKey val="0"/>
          <c:showVal val="0"/>
          <c:showCatName val="0"/>
          <c:showSerName val="0"/>
          <c:showPercent val="0"/>
          <c:showBubbleSize val="0"/>
        </c:dLbls>
        <c:marker val="1"/>
        <c:smooth val="0"/>
        <c:axId val="1730170128"/>
        <c:axId val="1"/>
      </c:lineChart>
      <c:catAx>
        <c:axId val="1730170128"/>
        <c:scaling>
          <c:orientation val="minMax"/>
        </c:scaling>
        <c:delete val="0"/>
        <c:axPos val="b"/>
        <c:numFmt formatCode="General" sourceLinked="1"/>
        <c:majorTickMark val="none"/>
        <c:minorTickMark val="none"/>
        <c:tickLblPos val="nextTo"/>
        <c:spPr>
          <a:noFill/>
          <a:ln w="950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crossAx val="1"/>
        <c:crosses val="autoZero"/>
        <c:auto val="1"/>
        <c:lblAlgn val="ctr"/>
        <c:lblOffset val="100"/>
        <c:noMultiLvlLbl val="0"/>
      </c:catAx>
      <c:valAx>
        <c:axId val="1"/>
        <c:scaling>
          <c:orientation val="minMax"/>
        </c:scaling>
        <c:delete val="0"/>
        <c:axPos val="l"/>
        <c:majorGridlines>
          <c:spPr>
            <a:ln w="9505" cap="flat" cmpd="sng" algn="ctr">
              <a:solidFill>
                <a:schemeClr val="tx1">
                  <a:lumMod val="15000"/>
                  <a:lumOff val="85000"/>
                </a:schemeClr>
              </a:solidFill>
              <a:round/>
            </a:ln>
            <a:effectLst/>
          </c:spPr>
        </c:majorGridlines>
        <c:numFmt formatCode="#,000" sourceLinked="1"/>
        <c:majorTickMark val="none"/>
        <c:minorTickMark val="none"/>
        <c:tickLblPos val="nextTo"/>
        <c:spPr>
          <a:ln w="6337">
            <a:noFill/>
          </a:ln>
        </c:spPr>
        <c:txPr>
          <a:bodyPr rot="-60000000" spcFirstLastPara="1" vertOverflow="ellipsis" vert="horz" wrap="square" anchor="ctr" anchorCtr="1"/>
          <a:lstStyle/>
          <a:p>
            <a:pPr>
              <a:defRPr sz="1597" b="0" i="0" u="none" strike="noStrike" kern="1200" baseline="0">
                <a:solidFill>
                  <a:schemeClr val="tx1">
                    <a:lumMod val="65000"/>
                    <a:lumOff val="35000"/>
                  </a:schemeClr>
                </a:solidFill>
                <a:latin typeface="+mn-lt"/>
                <a:ea typeface="+mn-ea"/>
                <a:cs typeface="+mn-cs"/>
              </a:defRPr>
            </a:pPr>
            <a:endParaRPr lang="es-AR"/>
          </a:p>
        </c:txPr>
        <c:crossAx val="1730170128"/>
        <c:crosses val="autoZero"/>
        <c:crossBetween val="between"/>
      </c:valAx>
      <c:spPr>
        <a:noFill/>
        <a:ln w="25347">
          <a:noFill/>
        </a:ln>
      </c:spPr>
    </c:plotArea>
    <c:legend>
      <c:legendPos val="b"/>
      <c:layout>
        <c:manualLayout>
          <c:xMode val="edge"/>
          <c:yMode val="edge"/>
          <c:x val="0.68029369279659713"/>
          <c:y val="0.30562298497218238"/>
          <c:w val="0.27691259903987409"/>
          <c:h val="0.16965337896298877"/>
        </c:manualLayout>
      </c:layout>
      <c:overlay val="0"/>
      <c:spPr>
        <a:noFill/>
        <a:ln w="25347">
          <a:noFill/>
        </a:ln>
      </c:spPr>
      <c:txPr>
        <a:bodyPr rot="0" spcFirstLastPara="1" vertOverflow="ellipsis" vert="horz" wrap="square" anchor="ctr" anchorCtr="1"/>
        <a:lstStyle/>
        <a:p>
          <a:pPr>
            <a:defRPr sz="1996"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67ABB-8BCA-421C-9609-250139FCDBA3}" type="doc">
      <dgm:prSet loTypeId="urn:microsoft.com/office/officeart/2005/8/layout/chevron1" loCatId="process" qsTypeId="urn:microsoft.com/office/officeart/2005/8/quickstyle/simple1" qsCatId="simple" csTypeId="urn:microsoft.com/office/officeart/2005/8/colors/colorful5" csCatId="colorful" phldr="1"/>
      <dgm:spPr/>
    </dgm:pt>
    <dgm:pt modelId="{83505674-ABF8-41CD-B24F-B7664769C334}">
      <dgm:prSet phldrT="[Texto]" custT="1"/>
      <dgm:spPr/>
      <dgm:t>
        <a:bodyPr/>
        <a:lstStyle/>
        <a:p>
          <a:r>
            <a:rPr lang="es-ES" sz="1600" dirty="0">
              <a:solidFill>
                <a:srgbClr val="000099"/>
              </a:solidFill>
            </a:rPr>
            <a:t>1986</a:t>
          </a:r>
          <a:r>
            <a:rPr lang="es-ES" sz="1100" dirty="0">
              <a:solidFill>
                <a:srgbClr val="000099"/>
              </a:solidFill>
            </a:rPr>
            <a:t>                       Ley N 23413 </a:t>
          </a:r>
          <a:r>
            <a:rPr lang="es-AR" sz="1100" dirty="0">
              <a:solidFill>
                <a:srgbClr val="000099"/>
              </a:solidFill>
            </a:rPr>
            <a:t> </a:t>
          </a:r>
          <a:r>
            <a:rPr lang="es-AR" sz="1400" b="1" dirty="0">
              <a:solidFill>
                <a:srgbClr val="000099"/>
              </a:solidFill>
            </a:rPr>
            <a:t>Fenilcetonuria</a:t>
          </a:r>
          <a:endParaRPr lang="es-AR" sz="1400" b="1" dirty="0"/>
        </a:p>
      </dgm:t>
    </dgm:pt>
    <dgm:pt modelId="{B1DB3F15-9E22-4291-A96A-49D5E3BFDFBB}" type="parTrans" cxnId="{AF49A3E6-AA53-449C-8CF5-17FC24CE01BD}">
      <dgm:prSet/>
      <dgm:spPr/>
      <dgm:t>
        <a:bodyPr/>
        <a:lstStyle/>
        <a:p>
          <a:endParaRPr lang="es-AR"/>
        </a:p>
      </dgm:t>
    </dgm:pt>
    <dgm:pt modelId="{8E768404-ED5D-4DF4-A31C-C3C95E388781}" type="sibTrans" cxnId="{AF49A3E6-AA53-449C-8CF5-17FC24CE01BD}">
      <dgm:prSet/>
      <dgm:spPr/>
      <dgm:t>
        <a:bodyPr/>
        <a:lstStyle/>
        <a:p>
          <a:endParaRPr lang="es-AR"/>
        </a:p>
      </dgm:t>
    </dgm:pt>
    <dgm:pt modelId="{2D17C031-EF2D-493E-B82B-6A47A4FB828C}">
      <dgm:prSet phldrT="[Texto]" custT="1"/>
      <dgm:spPr/>
      <dgm:t>
        <a:bodyPr/>
        <a:lstStyle/>
        <a:p>
          <a:r>
            <a:rPr lang="es-ES" sz="1600" dirty="0">
              <a:solidFill>
                <a:srgbClr val="000099"/>
              </a:solidFill>
            </a:rPr>
            <a:t>1990</a:t>
          </a:r>
          <a:r>
            <a:rPr lang="es-ES" sz="1100" dirty="0">
              <a:solidFill>
                <a:srgbClr val="000099"/>
              </a:solidFill>
            </a:rPr>
            <a:t>                       Ley Nº 23874 </a:t>
          </a:r>
          <a:r>
            <a:rPr lang="es-ES" sz="1400" b="1" dirty="0">
              <a:solidFill>
                <a:srgbClr val="000099"/>
              </a:solidFill>
            </a:rPr>
            <a:t>Hipotiroidismo Congénito</a:t>
          </a:r>
        </a:p>
      </dgm:t>
    </dgm:pt>
    <dgm:pt modelId="{D64671DE-4ABA-48FE-BF66-D40629140BB4}" type="parTrans" cxnId="{F5B34434-22CA-4E7C-935F-15CC579D6599}">
      <dgm:prSet/>
      <dgm:spPr/>
      <dgm:t>
        <a:bodyPr/>
        <a:lstStyle/>
        <a:p>
          <a:endParaRPr lang="es-AR"/>
        </a:p>
      </dgm:t>
    </dgm:pt>
    <dgm:pt modelId="{188E1815-4993-4B21-B53E-B05D3AEF520E}" type="sibTrans" cxnId="{F5B34434-22CA-4E7C-935F-15CC579D6599}">
      <dgm:prSet/>
      <dgm:spPr/>
      <dgm:t>
        <a:bodyPr/>
        <a:lstStyle/>
        <a:p>
          <a:endParaRPr lang="es-AR"/>
        </a:p>
      </dgm:t>
    </dgm:pt>
    <dgm:pt modelId="{BBA47EE2-CD3E-4E3A-B8A9-DA07A7560326}">
      <dgm:prSet phldrT="[Texto]" custT="1"/>
      <dgm:spPr/>
      <dgm:t>
        <a:bodyPr/>
        <a:lstStyle/>
        <a:p>
          <a:r>
            <a:rPr lang="es-ES" sz="1600" dirty="0">
              <a:solidFill>
                <a:srgbClr val="000099"/>
              </a:solidFill>
            </a:rPr>
            <a:t>1995</a:t>
          </a:r>
          <a:r>
            <a:rPr lang="es-ES" sz="1100" dirty="0">
              <a:solidFill>
                <a:srgbClr val="000099"/>
              </a:solidFill>
            </a:rPr>
            <a:t>                       Ley Nº 24438        </a:t>
          </a:r>
          <a:r>
            <a:rPr lang="es-ES" sz="1400" b="1" dirty="0">
              <a:solidFill>
                <a:srgbClr val="000099"/>
              </a:solidFill>
            </a:rPr>
            <a:t>Fibrosis Quística</a:t>
          </a:r>
          <a:endParaRPr lang="es-AR" sz="1400" b="1" dirty="0"/>
        </a:p>
      </dgm:t>
    </dgm:pt>
    <dgm:pt modelId="{51FAAEA4-9417-49CD-8C4E-9621250DBD57}" type="parTrans" cxnId="{F9BA5E87-A78B-442D-9D8E-69139860D815}">
      <dgm:prSet/>
      <dgm:spPr/>
      <dgm:t>
        <a:bodyPr/>
        <a:lstStyle/>
        <a:p>
          <a:endParaRPr lang="es-AR"/>
        </a:p>
      </dgm:t>
    </dgm:pt>
    <dgm:pt modelId="{18A689D8-929C-45AF-BFB9-83A51C79244B}" type="sibTrans" cxnId="{F9BA5E87-A78B-442D-9D8E-69139860D815}">
      <dgm:prSet/>
      <dgm:spPr/>
      <dgm:t>
        <a:bodyPr/>
        <a:lstStyle/>
        <a:p>
          <a:endParaRPr lang="es-AR"/>
        </a:p>
      </dgm:t>
    </dgm:pt>
    <dgm:pt modelId="{817A3A5C-DDFA-4DE2-B2B6-E66A4466FB66}">
      <dgm:prSet phldrT="[Texto]" custT="1"/>
      <dgm:spPr/>
      <dgm:t>
        <a:bodyPr/>
        <a:lstStyle/>
        <a:p>
          <a:r>
            <a:rPr lang="es-ES" sz="1600" dirty="0">
              <a:solidFill>
                <a:srgbClr val="000099"/>
              </a:solidFill>
            </a:rPr>
            <a:t>2007                </a:t>
          </a:r>
          <a:r>
            <a:rPr lang="es-ES" sz="1200" dirty="0">
              <a:solidFill>
                <a:srgbClr val="000099"/>
              </a:solidFill>
            </a:rPr>
            <a:t>Ley 26279 </a:t>
          </a:r>
          <a:endParaRPr lang="es-AR" sz="1200" dirty="0"/>
        </a:p>
      </dgm:t>
    </dgm:pt>
    <dgm:pt modelId="{9B1A6AE0-CF9E-49A4-8A4D-486C223186CD}" type="parTrans" cxnId="{3CC5BE65-070C-4AD0-8EBD-845289D07187}">
      <dgm:prSet/>
      <dgm:spPr/>
      <dgm:t>
        <a:bodyPr/>
        <a:lstStyle/>
        <a:p>
          <a:endParaRPr lang="es-AR"/>
        </a:p>
      </dgm:t>
    </dgm:pt>
    <dgm:pt modelId="{50FB7219-F7E3-4FD6-8809-1629A938C3A3}" type="sibTrans" cxnId="{3CC5BE65-070C-4AD0-8EBD-845289D07187}">
      <dgm:prSet/>
      <dgm:spPr/>
      <dgm:t>
        <a:bodyPr/>
        <a:lstStyle/>
        <a:p>
          <a:endParaRPr lang="es-AR"/>
        </a:p>
      </dgm:t>
    </dgm:pt>
    <dgm:pt modelId="{A914E372-B9F0-419D-9591-0BCAA88FCDBF}">
      <dgm:prSet phldrT="[Texto]" custT="1"/>
      <dgm:spPr/>
      <dgm:t>
        <a:bodyPr/>
        <a:lstStyle/>
        <a:p>
          <a:r>
            <a:rPr lang="es-ES" altLang="es-ES" sz="1600" dirty="0">
              <a:solidFill>
                <a:srgbClr val="002060"/>
              </a:solidFill>
              <a:latin typeface="+mn-lt"/>
              <a:cs typeface="Arial" charset="0"/>
            </a:rPr>
            <a:t>2006                </a:t>
          </a:r>
          <a:r>
            <a:rPr lang="es-ES" altLang="es-ES" sz="1100" dirty="0">
              <a:solidFill>
                <a:srgbClr val="002060"/>
              </a:solidFill>
              <a:latin typeface="+mn-lt"/>
              <a:cs typeface="Arial" charset="0"/>
            </a:rPr>
            <a:t>Res </a:t>
          </a:r>
          <a:r>
            <a:rPr lang="es-ES" altLang="es-ES" sz="1100" dirty="0" err="1">
              <a:solidFill>
                <a:srgbClr val="002060"/>
              </a:solidFill>
              <a:latin typeface="+mn-lt"/>
              <a:cs typeface="Arial" charset="0"/>
            </a:rPr>
            <a:t>Minist</a:t>
          </a:r>
          <a:r>
            <a:rPr lang="es-ES" altLang="es-ES" sz="1100" dirty="0">
              <a:solidFill>
                <a:srgbClr val="002060"/>
              </a:solidFill>
              <a:latin typeface="+mn-lt"/>
              <a:cs typeface="Arial" charset="0"/>
            </a:rPr>
            <a:t> 1612     </a:t>
          </a:r>
          <a:r>
            <a:rPr lang="en-US" altLang="es-ES" sz="1350" b="1" dirty="0" err="1">
              <a:solidFill>
                <a:srgbClr val="002060"/>
              </a:solidFill>
              <a:latin typeface="+mn-lt"/>
              <a:cs typeface="Arial" charset="0"/>
            </a:rPr>
            <a:t>Programa</a:t>
          </a:r>
          <a:r>
            <a:rPr lang="en-US" altLang="es-ES" sz="1350" b="1" dirty="0">
              <a:solidFill>
                <a:srgbClr val="002060"/>
              </a:solidFill>
              <a:latin typeface="+mn-lt"/>
              <a:cs typeface="Arial" charset="0"/>
            </a:rPr>
            <a:t> de </a:t>
          </a:r>
          <a:r>
            <a:rPr lang="en-US" altLang="es-ES" sz="1350" b="1" dirty="0" err="1">
              <a:solidFill>
                <a:srgbClr val="002060"/>
              </a:solidFill>
              <a:latin typeface="+mn-lt"/>
              <a:cs typeface="Arial" charset="0"/>
            </a:rPr>
            <a:t>Fortalecimiento</a:t>
          </a:r>
          <a:endParaRPr lang="es-AR" sz="1350" b="1" dirty="0">
            <a:solidFill>
              <a:srgbClr val="002060"/>
            </a:solidFill>
            <a:latin typeface="+mn-lt"/>
          </a:endParaRPr>
        </a:p>
      </dgm:t>
    </dgm:pt>
    <dgm:pt modelId="{A146D7D1-00B2-4CBD-AE63-00D869FE1365}" type="parTrans" cxnId="{5D7D6FB1-25F8-41E5-8C13-3876CEBD88E2}">
      <dgm:prSet/>
      <dgm:spPr/>
      <dgm:t>
        <a:bodyPr/>
        <a:lstStyle/>
        <a:p>
          <a:endParaRPr lang="es-AR"/>
        </a:p>
      </dgm:t>
    </dgm:pt>
    <dgm:pt modelId="{45C1EECF-2BAA-4E0B-BD83-2774FB2C03F4}" type="sibTrans" cxnId="{5D7D6FB1-25F8-41E5-8C13-3876CEBD88E2}">
      <dgm:prSet/>
      <dgm:spPr/>
      <dgm:t>
        <a:bodyPr/>
        <a:lstStyle/>
        <a:p>
          <a:endParaRPr lang="es-AR"/>
        </a:p>
      </dgm:t>
    </dgm:pt>
    <dgm:pt modelId="{1FD47F50-AD67-4701-8319-F438B1B097BF}" type="pres">
      <dgm:prSet presAssocID="{E0967ABB-8BCA-421C-9609-250139FCDBA3}" presName="Name0" presStyleCnt="0">
        <dgm:presLayoutVars>
          <dgm:dir/>
          <dgm:animLvl val="lvl"/>
          <dgm:resizeHandles val="exact"/>
        </dgm:presLayoutVars>
      </dgm:prSet>
      <dgm:spPr/>
    </dgm:pt>
    <dgm:pt modelId="{D4CA62AC-B9ED-417D-AB85-2C1F0BB7964B}" type="pres">
      <dgm:prSet presAssocID="{83505674-ABF8-41CD-B24F-B7664769C334}" presName="parTxOnly" presStyleLbl="node1" presStyleIdx="0" presStyleCnt="5">
        <dgm:presLayoutVars>
          <dgm:chMax val="0"/>
          <dgm:chPref val="0"/>
          <dgm:bulletEnabled val="1"/>
        </dgm:presLayoutVars>
      </dgm:prSet>
      <dgm:spPr/>
    </dgm:pt>
    <dgm:pt modelId="{230FB4C2-FBBE-4818-B465-70A590B88C99}" type="pres">
      <dgm:prSet presAssocID="{8E768404-ED5D-4DF4-A31C-C3C95E388781}" presName="parTxOnlySpace" presStyleCnt="0"/>
      <dgm:spPr/>
    </dgm:pt>
    <dgm:pt modelId="{DE04BC16-2EB4-47F7-9EF2-CCC731BEE6CC}" type="pres">
      <dgm:prSet presAssocID="{2D17C031-EF2D-493E-B82B-6A47A4FB828C}" presName="parTxOnly" presStyleLbl="node1" presStyleIdx="1" presStyleCnt="5">
        <dgm:presLayoutVars>
          <dgm:chMax val="0"/>
          <dgm:chPref val="0"/>
          <dgm:bulletEnabled val="1"/>
        </dgm:presLayoutVars>
      </dgm:prSet>
      <dgm:spPr/>
    </dgm:pt>
    <dgm:pt modelId="{14DF5F13-7C11-4397-8D33-3DE1B3813304}" type="pres">
      <dgm:prSet presAssocID="{188E1815-4993-4B21-B53E-B05D3AEF520E}" presName="parTxOnlySpace" presStyleCnt="0"/>
      <dgm:spPr/>
    </dgm:pt>
    <dgm:pt modelId="{45B4C94D-45D8-48CC-AF09-8F87629900A2}" type="pres">
      <dgm:prSet presAssocID="{BBA47EE2-CD3E-4E3A-B8A9-DA07A7560326}" presName="parTxOnly" presStyleLbl="node1" presStyleIdx="2" presStyleCnt="5">
        <dgm:presLayoutVars>
          <dgm:chMax val="0"/>
          <dgm:chPref val="0"/>
          <dgm:bulletEnabled val="1"/>
        </dgm:presLayoutVars>
      </dgm:prSet>
      <dgm:spPr/>
    </dgm:pt>
    <dgm:pt modelId="{FCCC3B67-68B9-4F26-9EC1-4D34110181B8}" type="pres">
      <dgm:prSet presAssocID="{18A689D8-929C-45AF-BFB9-83A51C79244B}" presName="parTxOnlySpace" presStyleCnt="0"/>
      <dgm:spPr/>
    </dgm:pt>
    <dgm:pt modelId="{19452F83-2601-45D8-B5D2-8A4377B31EE1}" type="pres">
      <dgm:prSet presAssocID="{A914E372-B9F0-419D-9591-0BCAA88FCDBF}" presName="parTxOnly" presStyleLbl="node1" presStyleIdx="3" presStyleCnt="5">
        <dgm:presLayoutVars>
          <dgm:chMax val="0"/>
          <dgm:chPref val="0"/>
          <dgm:bulletEnabled val="1"/>
        </dgm:presLayoutVars>
      </dgm:prSet>
      <dgm:spPr/>
    </dgm:pt>
    <dgm:pt modelId="{C2D2D7FC-1692-4345-AFE0-57073BB5283A}" type="pres">
      <dgm:prSet presAssocID="{45C1EECF-2BAA-4E0B-BD83-2774FB2C03F4}" presName="parTxOnlySpace" presStyleCnt="0"/>
      <dgm:spPr/>
    </dgm:pt>
    <dgm:pt modelId="{B836DE83-22DD-4DA2-945A-4A4AE5E897A3}" type="pres">
      <dgm:prSet presAssocID="{817A3A5C-DDFA-4DE2-B2B6-E66A4466FB66}" presName="parTxOnly" presStyleLbl="node1" presStyleIdx="4" presStyleCnt="5">
        <dgm:presLayoutVars>
          <dgm:chMax val="0"/>
          <dgm:chPref val="0"/>
          <dgm:bulletEnabled val="1"/>
        </dgm:presLayoutVars>
      </dgm:prSet>
      <dgm:spPr/>
    </dgm:pt>
  </dgm:ptLst>
  <dgm:cxnLst>
    <dgm:cxn modelId="{F5B34434-22CA-4E7C-935F-15CC579D6599}" srcId="{E0967ABB-8BCA-421C-9609-250139FCDBA3}" destId="{2D17C031-EF2D-493E-B82B-6A47A4FB828C}" srcOrd="1" destOrd="0" parTransId="{D64671DE-4ABA-48FE-BF66-D40629140BB4}" sibTransId="{188E1815-4993-4B21-B53E-B05D3AEF520E}"/>
    <dgm:cxn modelId="{3CC5BE65-070C-4AD0-8EBD-845289D07187}" srcId="{E0967ABB-8BCA-421C-9609-250139FCDBA3}" destId="{817A3A5C-DDFA-4DE2-B2B6-E66A4466FB66}" srcOrd="4" destOrd="0" parTransId="{9B1A6AE0-CF9E-49A4-8A4D-486C223186CD}" sibTransId="{50FB7219-F7E3-4FD6-8809-1629A938C3A3}"/>
    <dgm:cxn modelId="{8D1E5078-C306-4FA1-80D8-CA0FB0D869B0}" type="presOf" srcId="{83505674-ABF8-41CD-B24F-B7664769C334}" destId="{D4CA62AC-B9ED-417D-AB85-2C1F0BB7964B}" srcOrd="0" destOrd="0" presId="urn:microsoft.com/office/officeart/2005/8/layout/chevron1"/>
    <dgm:cxn modelId="{F9BA5E87-A78B-442D-9D8E-69139860D815}" srcId="{E0967ABB-8BCA-421C-9609-250139FCDBA3}" destId="{BBA47EE2-CD3E-4E3A-B8A9-DA07A7560326}" srcOrd="2" destOrd="0" parTransId="{51FAAEA4-9417-49CD-8C4E-9621250DBD57}" sibTransId="{18A689D8-929C-45AF-BFB9-83A51C79244B}"/>
    <dgm:cxn modelId="{6D9AF9B0-D57D-4723-AE2D-4C07C90F52B4}" type="presOf" srcId="{817A3A5C-DDFA-4DE2-B2B6-E66A4466FB66}" destId="{B836DE83-22DD-4DA2-945A-4A4AE5E897A3}" srcOrd="0" destOrd="0" presId="urn:microsoft.com/office/officeart/2005/8/layout/chevron1"/>
    <dgm:cxn modelId="{5D7D6FB1-25F8-41E5-8C13-3876CEBD88E2}" srcId="{E0967ABB-8BCA-421C-9609-250139FCDBA3}" destId="{A914E372-B9F0-419D-9591-0BCAA88FCDBF}" srcOrd="3" destOrd="0" parTransId="{A146D7D1-00B2-4CBD-AE63-00D869FE1365}" sibTransId="{45C1EECF-2BAA-4E0B-BD83-2774FB2C03F4}"/>
    <dgm:cxn modelId="{803C83B3-9058-4725-A96B-F9B64423E2CA}" type="presOf" srcId="{A914E372-B9F0-419D-9591-0BCAA88FCDBF}" destId="{19452F83-2601-45D8-B5D2-8A4377B31EE1}" srcOrd="0" destOrd="0" presId="urn:microsoft.com/office/officeart/2005/8/layout/chevron1"/>
    <dgm:cxn modelId="{C8E777E5-5D66-4A38-82C4-BA932CEB4682}" type="presOf" srcId="{2D17C031-EF2D-493E-B82B-6A47A4FB828C}" destId="{DE04BC16-2EB4-47F7-9EF2-CCC731BEE6CC}" srcOrd="0" destOrd="0" presId="urn:microsoft.com/office/officeart/2005/8/layout/chevron1"/>
    <dgm:cxn modelId="{AF49A3E6-AA53-449C-8CF5-17FC24CE01BD}" srcId="{E0967ABB-8BCA-421C-9609-250139FCDBA3}" destId="{83505674-ABF8-41CD-B24F-B7664769C334}" srcOrd="0" destOrd="0" parTransId="{B1DB3F15-9E22-4291-A96A-49D5E3BFDFBB}" sibTransId="{8E768404-ED5D-4DF4-A31C-C3C95E388781}"/>
    <dgm:cxn modelId="{93A628E7-C8B1-4796-BBE3-992C02274F7D}" type="presOf" srcId="{BBA47EE2-CD3E-4E3A-B8A9-DA07A7560326}" destId="{45B4C94D-45D8-48CC-AF09-8F87629900A2}" srcOrd="0" destOrd="0" presId="urn:microsoft.com/office/officeart/2005/8/layout/chevron1"/>
    <dgm:cxn modelId="{AE5216F4-6DBA-47B3-903E-2EAA7520C810}" type="presOf" srcId="{E0967ABB-8BCA-421C-9609-250139FCDBA3}" destId="{1FD47F50-AD67-4701-8319-F438B1B097BF}" srcOrd="0" destOrd="0" presId="urn:microsoft.com/office/officeart/2005/8/layout/chevron1"/>
    <dgm:cxn modelId="{1C087127-784D-424D-84C3-01594AF23D58}" type="presParOf" srcId="{1FD47F50-AD67-4701-8319-F438B1B097BF}" destId="{D4CA62AC-B9ED-417D-AB85-2C1F0BB7964B}" srcOrd="0" destOrd="0" presId="urn:microsoft.com/office/officeart/2005/8/layout/chevron1"/>
    <dgm:cxn modelId="{3F55D655-8D11-4D8D-9A6B-D94E6EC25778}" type="presParOf" srcId="{1FD47F50-AD67-4701-8319-F438B1B097BF}" destId="{230FB4C2-FBBE-4818-B465-70A590B88C99}" srcOrd="1" destOrd="0" presId="urn:microsoft.com/office/officeart/2005/8/layout/chevron1"/>
    <dgm:cxn modelId="{4A043A9F-1BF1-47DD-A2C0-3246CAE690A0}" type="presParOf" srcId="{1FD47F50-AD67-4701-8319-F438B1B097BF}" destId="{DE04BC16-2EB4-47F7-9EF2-CCC731BEE6CC}" srcOrd="2" destOrd="0" presId="urn:microsoft.com/office/officeart/2005/8/layout/chevron1"/>
    <dgm:cxn modelId="{0344A6B0-564C-490B-81E3-F94EB62FBDB6}" type="presParOf" srcId="{1FD47F50-AD67-4701-8319-F438B1B097BF}" destId="{14DF5F13-7C11-4397-8D33-3DE1B3813304}" srcOrd="3" destOrd="0" presId="urn:microsoft.com/office/officeart/2005/8/layout/chevron1"/>
    <dgm:cxn modelId="{1C54EFE3-37AB-409E-B15F-85374B12809D}" type="presParOf" srcId="{1FD47F50-AD67-4701-8319-F438B1B097BF}" destId="{45B4C94D-45D8-48CC-AF09-8F87629900A2}" srcOrd="4" destOrd="0" presId="urn:microsoft.com/office/officeart/2005/8/layout/chevron1"/>
    <dgm:cxn modelId="{2CC41E70-3AF7-4C4A-B07E-1EA8FBA6A073}" type="presParOf" srcId="{1FD47F50-AD67-4701-8319-F438B1B097BF}" destId="{FCCC3B67-68B9-4F26-9EC1-4D34110181B8}" srcOrd="5" destOrd="0" presId="urn:microsoft.com/office/officeart/2005/8/layout/chevron1"/>
    <dgm:cxn modelId="{EB01D7AD-6DC8-40D1-B3CB-3F7D39930F22}" type="presParOf" srcId="{1FD47F50-AD67-4701-8319-F438B1B097BF}" destId="{19452F83-2601-45D8-B5D2-8A4377B31EE1}" srcOrd="6" destOrd="0" presId="urn:microsoft.com/office/officeart/2005/8/layout/chevron1"/>
    <dgm:cxn modelId="{91C3DC3F-763F-4936-BA1C-B8507BC7B098}" type="presParOf" srcId="{1FD47F50-AD67-4701-8319-F438B1B097BF}" destId="{C2D2D7FC-1692-4345-AFE0-57073BB5283A}" srcOrd="7" destOrd="0" presId="urn:microsoft.com/office/officeart/2005/8/layout/chevron1"/>
    <dgm:cxn modelId="{3D3E4796-FFB6-4E32-B9E9-699753B4EB01}" type="presParOf" srcId="{1FD47F50-AD67-4701-8319-F438B1B097BF}" destId="{B836DE83-22DD-4DA2-945A-4A4AE5E897A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B9658-1BC1-47D4-975F-BD6B47D97291}"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AR"/>
        </a:p>
      </dgm:t>
    </dgm:pt>
    <dgm:pt modelId="{CACE416F-3AAF-45D4-BDE1-4598950BDAA0}">
      <dgm:prSet custT="1"/>
      <dgm:spPr>
        <a:solidFill>
          <a:schemeClr val="tx2">
            <a:lumMod val="20000"/>
            <a:lumOff val="80000"/>
          </a:schemeClr>
        </a:solidFill>
        <a:ln>
          <a:solidFill>
            <a:srgbClr val="0070C0"/>
          </a:solidFill>
        </a:ln>
      </dgm:spPr>
      <dgm:t>
        <a:bodyPr/>
        <a:lstStyle/>
        <a:p>
          <a:pPr rtl="0"/>
          <a:r>
            <a:rPr lang="es-ES" altLang="es-ES" sz="2000" b="1" i="0" dirty="0">
              <a:latin typeface="+mn-lt"/>
            </a:rPr>
            <a:t>Resolución</a:t>
          </a:r>
          <a:r>
            <a:rPr lang="es-ES" altLang="es-ES" sz="2000" b="1" i="0" dirty="0"/>
            <a:t> Ministerial </a:t>
          </a:r>
        </a:p>
        <a:p>
          <a:pPr rtl="0"/>
          <a:r>
            <a:rPr lang="es-ES" altLang="es-ES" sz="2000" b="1" i="0" dirty="0"/>
            <a:t>1612/ 2006</a:t>
          </a:r>
        </a:p>
        <a:p>
          <a:pPr rtl="0"/>
          <a:r>
            <a:rPr lang="es-ES" sz="1600" b="0" i="1" dirty="0">
              <a:latin typeface="+mn-lt"/>
              <a:cs typeface="Arial" panose="020B0604020202020204" pitchFamily="34" charset="0"/>
            </a:rPr>
            <a:t>Creación del “Programa Nacional de Fortalecimiento de la Detección Precoz de Enfermedades Congénitas”, en el ámbito de la Dirección Nacional de Salud Materno Infantil</a:t>
          </a:r>
          <a:endParaRPr lang="es-AR" sz="1600" b="0" i="1" dirty="0">
            <a:solidFill>
              <a:schemeClr val="tx2">
                <a:lumMod val="75000"/>
              </a:schemeClr>
            </a:solidFill>
          </a:endParaRPr>
        </a:p>
      </dgm:t>
    </dgm:pt>
    <dgm:pt modelId="{E7488F19-F1F4-4664-8E1F-CB607DE0261D}" type="parTrans" cxnId="{A2DEB13E-8239-4381-BE82-D404157AF51A}">
      <dgm:prSet/>
      <dgm:spPr/>
      <dgm:t>
        <a:bodyPr/>
        <a:lstStyle/>
        <a:p>
          <a:endParaRPr lang="es-AR"/>
        </a:p>
      </dgm:t>
    </dgm:pt>
    <dgm:pt modelId="{BA307360-DA77-41FD-A00C-DFEF7EC89CF9}" type="sibTrans" cxnId="{A2DEB13E-8239-4381-BE82-D404157AF51A}">
      <dgm:prSet/>
      <dgm:spPr/>
      <dgm:t>
        <a:bodyPr/>
        <a:lstStyle/>
        <a:p>
          <a:endParaRPr lang="es-AR"/>
        </a:p>
      </dgm:t>
    </dgm:pt>
    <dgm:pt modelId="{EED97A05-0CFD-4CFB-9D11-7A852CECFA92}">
      <dgm:prSet custT="1"/>
      <dgm:spPr>
        <a:ln>
          <a:noFill/>
        </a:ln>
      </dgm:spPr>
      <dgm:t>
        <a:bodyPr/>
        <a:lstStyle/>
        <a:p>
          <a:pPr rtl="0"/>
          <a:endParaRPr lang="es-AR" sz="1200" b="1" dirty="0">
            <a:latin typeface="+mn-lt"/>
            <a:cs typeface="Arial" panose="020B0604020202020204" pitchFamily="34" charset="0"/>
          </a:endParaRPr>
        </a:p>
      </dgm:t>
    </dgm:pt>
    <dgm:pt modelId="{DB223D98-4C2C-43BE-A596-F0DC9D04DB07}" type="sibTrans" cxnId="{F1135720-4D86-4421-8B96-DBA883B9B498}">
      <dgm:prSet/>
      <dgm:spPr/>
      <dgm:t>
        <a:bodyPr/>
        <a:lstStyle/>
        <a:p>
          <a:endParaRPr lang="es-ES"/>
        </a:p>
      </dgm:t>
    </dgm:pt>
    <dgm:pt modelId="{8D31712D-25E0-4B59-9E80-D9341D39DDF4}" type="parTrans" cxnId="{F1135720-4D86-4421-8B96-DBA883B9B498}">
      <dgm:prSet/>
      <dgm:spPr/>
      <dgm:t>
        <a:bodyPr/>
        <a:lstStyle/>
        <a:p>
          <a:endParaRPr lang="es-ES"/>
        </a:p>
      </dgm:t>
    </dgm:pt>
    <dgm:pt modelId="{7B638D25-450A-416C-B86C-D0602691A126}" type="pres">
      <dgm:prSet presAssocID="{11DB9658-1BC1-47D4-975F-BD6B47D97291}" presName="Name0" presStyleCnt="0">
        <dgm:presLayoutVars>
          <dgm:dir/>
          <dgm:animLvl val="lvl"/>
          <dgm:resizeHandles val="exact"/>
        </dgm:presLayoutVars>
      </dgm:prSet>
      <dgm:spPr/>
    </dgm:pt>
    <dgm:pt modelId="{D027A81F-710D-4F74-9591-AB5D58207CD1}" type="pres">
      <dgm:prSet presAssocID="{CACE416F-3AAF-45D4-BDE1-4598950BDAA0}" presName="linNode" presStyleCnt="0"/>
      <dgm:spPr/>
    </dgm:pt>
    <dgm:pt modelId="{4202A8E3-A8ED-48FE-AF6E-1652AC07C207}" type="pres">
      <dgm:prSet presAssocID="{CACE416F-3AAF-45D4-BDE1-4598950BDAA0}" presName="parentText" presStyleLbl="node1" presStyleIdx="0" presStyleCnt="1" custScaleX="61392" custScaleY="81558" custLinFactNeighborX="372" custLinFactNeighborY="-55">
        <dgm:presLayoutVars>
          <dgm:chMax val="1"/>
          <dgm:bulletEnabled val="1"/>
        </dgm:presLayoutVars>
      </dgm:prSet>
      <dgm:spPr/>
    </dgm:pt>
    <dgm:pt modelId="{6E73369E-09DF-4138-93DC-92E8A7A0886D}" type="pres">
      <dgm:prSet presAssocID="{CACE416F-3AAF-45D4-BDE1-4598950BDAA0}" presName="descendantText" presStyleLbl="alignAccFollowNode1" presStyleIdx="0" presStyleCnt="1" custScaleX="121166" custScaleY="14535" custLinFactNeighborX="-3866" custLinFactNeighborY="-55531">
        <dgm:presLayoutVars>
          <dgm:bulletEnabled val="1"/>
        </dgm:presLayoutVars>
      </dgm:prSet>
      <dgm:spPr/>
    </dgm:pt>
  </dgm:ptLst>
  <dgm:cxnLst>
    <dgm:cxn modelId="{548ED319-0EEB-4DB6-8917-3EE76F5E261A}" type="presOf" srcId="{11DB9658-1BC1-47D4-975F-BD6B47D97291}" destId="{7B638D25-450A-416C-B86C-D0602691A126}" srcOrd="0" destOrd="0" presId="urn:microsoft.com/office/officeart/2005/8/layout/vList5"/>
    <dgm:cxn modelId="{F1135720-4D86-4421-8B96-DBA883B9B498}" srcId="{CACE416F-3AAF-45D4-BDE1-4598950BDAA0}" destId="{EED97A05-0CFD-4CFB-9D11-7A852CECFA92}" srcOrd="0" destOrd="0" parTransId="{8D31712D-25E0-4B59-9E80-D9341D39DDF4}" sibTransId="{DB223D98-4C2C-43BE-A596-F0DC9D04DB07}"/>
    <dgm:cxn modelId="{A2DEB13E-8239-4381-BE82-D404157AF51A}" srcId="{11DB9658-1BC1-47D4-975F-BD6B47D97291}" destId="{CACE416F-3AAF-45D4-BDE1-4598950BDAA0}" srcOrd="0" destOrd="0" parTransId="{E7488F19-F1F4-4664-8E1F-CB607DE0261D}" sibTransId="{BA307360-DA77-41FD-A00C-DFEF7EC89CF9}"/>
    <dgm:cxn modelId="{840E6B67-53B3-4C5A-A393-DF15F57910B2}" type="presOf" srcId="{CACE416F-3AAF-45D4-BDE1-4598950BDAA0}" destId="{4202A8E3-A8ED-48FE-AF6E-1652AC07C207}" srcOrd="0" destOrd="0" presId="urn:microsoft.com/office/officeart/2005/8/layout/vList5"/>
    <dgm:cxn modelId="{1885539E-948F-4997-B70B-4D3108301BF9}" type="presOf" srcId="{EED97A05-0CFD-4CFB-9D11-7A852CECFA92}" destId="{6E73369E-09DF-4138-93DC-92E8A7A0886D}" srcOrd="0" destOrd="0" presId="urn:microsoft.com/office/officeart/2005/8/layout/vList5"/>
    <dgm:cxn modelId="{6B2191A7-0D96-4481-BDCD-7D6DC223C2B3}" type="presParOf" srcId="{7B638D25-450A-416C-B86C-D0602691A126}" destId="{D027A81F-710D-4F74-9591-AB5D58207CD1}" srcOrd="0" destOrd="0" presId="urn:microsoft.com/office/officeart/2005/8/layout/vList5"/>
    <dgm:cxn modelId="{E13F02A4-04A5-4916-B480-0CD61DF12492}" type="presParOf" srcId="{D027A81F-710D-4F74-9591-AB5D58207CD1}" destId="{4202A8E3-A8ED-48FE-AF6E-1652AC07C207}" srcOrd="0" destOrd="0" presId="urn:microsoft.com/office/officeart/2005/8/layout/vList5"/>
    <dgm:cxn modelId="{DA50C52E-C238-415B-B715-772CE456024F}" type="presParOf" srcId="{D027A81F-710D-4F74-9591-AB5D58207CD1}" destId="{6E73369E-09DF-4138-93DC-92E8A7A088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B9658-1BC1-47D4-975F-BD6B47D97291}"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AR"/>
        </a:p>
      </dgm:t>
    </dgm:pt>
    <dgm:pt modelId="{EED97A05-0CFD-4CFB-9D11-7A852CECFA92}">
      <dgm:prSet custT="1"/>
      <dgm:spPr>
        <a:ln>
          <a:noFill/>
        </a:ln>
      </dgm:spPr>
      <dgm:t>
        <a:bodyPr/>
        <a:lstStyle/>
        <a:p>
          <a:pPr rtl="0"/>
          <a:endParaRPr lang="es-AR" sz="1200" b="1" dirty="0">
            <a:latin typeface="+mn-lt"/>
            <a:cs typeface="Arial" panose="020B0604020202020204" pitchFamily="34" charset="0"/>
          </a:endParaRPr>
        </a:p>
      </dgm:t>
    </dgm:pt>
    <dgm:pt modelId="{DB223D98-4C2C-43BE-A596-F0DC9D04DB07}" type="sibTrans" cxnId="{F1135720-4D86-4421-8B96-DBA883B9B498}">
      <dgm:prSet/>
      <dgm:spPr/>
      <dgm:t>
        <a:bodyPr/>
        <a:lstStyle/>
        <a:p>
          <a:endParaRPr lang="es-ES"/>
        </a:p>
      </dgm:t>
    </dgm:pt>
    <dgm:pt modelId="{8D31712D-25E0-4B59-9E80-D9341D39DDF4}" type="parTrans" cxnId="{F1135720-4D86-4421-8B96-DBA883B9B498}">
      <dgm:prSet/>
      <dgm:spPr/>
      <dgm:t>
        <a:bodyPr/>
        <a:lstStyle/>
        <a:p>
          <a:endParaRPr lang="es-ES"/>
        </a:p>
      </dgm:t>
    </dgm:pt>
    <dgm:pt modelId="{0DB63B28-B191-4612-A195-1F5281D1B1FD}">
      <dgm:prSet custT="1"/>
      <dgm:spPr>
        <a:solidFill>
          <a:schemeClr val="tx2">
            <a:lumMod val="20000"/>
            <a:lumOff val="80000"/>
          </a:schemeClr>
        </a:solidFill>
        <a:ln>
          <a:solidFill>
            <a:srgbClr val="0070C0"/>
          </a:solidFill>
        </a:ln>
      </dgm:spPr>
      <dgm:t>
        <a:bodyPr/>
        <a:lstStyle/>
        <a:p>
          <a:pPr rtl="0"/>
          <a:r>
            <a:rPr lang="es-ES" altLang="es-ES" sz="2000" b="1" i="0" dirty="0">
              <a:latin typeface="+mn-lt"/>
            </a:rPr>
            <a:t>Resolución</a:t>
          </a:r>
          <a:r>
            <a:rPr lang="es-ES" altLang="es-ES" sz="2000" b="1" i="0" dirty="0"/>
            <a:t> Ministerial </a:t>
          </a:r>
        </a:p>
        <a:p>
          <a:pPr rtl="0"/>
          <a:r>
            <a:rPr lang="es-ES" altLang="es-ES" sz="2000" b="1" i="0" dirty="0"/>
            <a:t>1612/ 2006</a:t>
          </a:r>
        </a:p>
        <a:p>
          <a:pPr rtl="0"/>
          <a:r>
            <a:rPr lang="es-ES" sz="1600" b="0" i="1" dirty="0">
              <a:latin typeface="+mn-lt"/>
              <a:cs typeface="Arial" panose="020B0604020202020204" pitchFamily="34" charset="0"/>
            </a:rPr>
            <a:t>Creación del “Programa Nacional de Fortalecimiento de la Detección Precoz de Enfermedades Congénitas”, en el ámbito de la Dirección Nacional de Salud Materno Infantil</a:t>
          </a:r>
          <a:endParaRPr lang="es-AR" sz="1600" b="0" i="1" dirty="0">
            <a:solidFill>
              <a:schemeClr val="tx2">
                <a:lumMod val="75000"/>
              </a:schemeClr>
            </a:solidFill>
          </a:endParaRPr>
        </a:p>
      </dgm:t>
    </dgm:pt>
    <dgm:pt modelId="{3CA2218C-2FC3-48AD-9456-DA388C85184A}" type="parTrans" cxnId="{4CA28C4B-1496-4741-9C89-463BCEFC610D}">
      <dgm:prSet/>
      <dgm:spPr/>
      <dgm:t>
        <a:bodyPr/>
        <a:lstStyle/>
        <a:p>
          <a:endParaRPr lang="es-AR"/>
        </a:p>
      </dgm:t>
    </dgm:pt>
    <dgm:pt modelId="{2EF37F6D-8FE5-4D1E-AD62-DD8C83E54B96}" type="sibTrans" cxnId="{4CA28C4B-1496-4741-9C89-463BCEFC610D}">
      <dgm:prSet/>
      <dgm:spPr/>
      <dgm:t>
        <a:bodyPr/>
        <a:lstStyle/>
        <a:p>
          <a:endParaRPr lang="es-AR"/>
        </a:p>
      </dgm:t>
    </dgm:pt>
    <dgm:pt modelId="{7B638D25-450A-416C-B86C-D0602691A126}" type="pres">
      <dgm:prSet presAssocID="{11DB9658-1BC1-47D4-975F-BD6B47D97291}" presName="Name0" presStyleCnt="0">
        <dgm:presLayoutVars>
          <dgm:dir/>
          <dgm:animLvl val="lvl"/>
          <dgm:resizeHandles val="exact"/>
        </dgm:presLayoutVars>
      </dgm:prSet>
      <dgm:spPr/>
    </dgm:pt>
    <dgm:pt modelId="{6F7E7F60-6ACD-4201-8A46-45FC38190EB1}" type="pres">
      <dgm:prSet presAssocID="{EED97A05-0CFD-4CFB-9D11-7A852CECFA92}" presName="linNode" presStyleCnt="0"/>
      <dgm:spPr/>
    </dgm:pt>
    <dgm:pt modelId="{1A5C0287-0065-43E8-AE84-BCCF9D81C94E}" type="pres">
      <dgm:prSet presAssocID="{EED97A05-0CFD-4CFB-9D11-7A852CECFA92}" presName="parentText" presStyleLbl="node1" presStyleIdx="0" presStyleCnt="2">
        <dgm:presLayoutVars>
          <dgm:chMax val="1"/>
          <dgm:bulletEnabled val="1"/>
        </dgm:presLayoutVars>
      </dgm:prSet>
      <dgm:spPr/>
    </dgm:pt>
    <dgm:pt modelId="{BA935632-4438-4708-A658-BF4160CEFF6C}" type="pres">
      <dgm:prSet presAssocID="{DB223D98-4C2C-43BE-A596-F0DC9D04DB07}" presName="sp" presStyleCnt="0"/>
      <dgm:spPr/>
    </dgm:pt>
    <dgm:pt modelId="{4CA96F19-9E6C-49D9-8560-B055D34371CF}" type="pres">
      <dgm:prSet presAssocID="{0DB63B28-B191-4612-A195-1F5281D1B1FD}" presName="linNode" presStyleCnt="0"/>
      <dgm:spPr/>
    </dgm:pt>
    <dgm:pt modelId="{51590386-60B9-474F-A614-B973EF1AC713}" type="pres">
      <dgm:prSet presAssocID="{0DB63B28-B191-4612-A195-1F5281D1B1FD}" presName="parentText" presStyleLbl="node1" presStyleIdx="1" presStyleCnt="2" custScaleX="61392" custScaleY="242586" custLinFactNeighborX="-85816" custLinFactNeighborY="-43125">
        <dgm:presLayoutVars>
          <dgm:chMax val="1"/>
          <dgm:bulletEnabled val="1"/>
        </dgm:presLayoutVars>
      </dgm:prSet>
      <dgm:spPr/>
    </dgm:pt>
  </dgm:ptLst>
  <dgm:cxnLst>
    <dgm:cxn modelId="{548ED319-0EEB-4DB6-8917-3EE76F5E261A}" type="presOf" srcId="{11DB9658-1BC1-47D4-975F-BD6B47D97291}" destId="{7B638D25-450A-416C-B86C-D0602691A126}" srcOrd="0" destOrd="0" presId="urn:microsoft.com/office/officeart/2005/8/layout/vList5"/>
    <dgm:cxn modelId="{F1135720-4D86-4421-8B96-DBA883B9B498}" srcId="{11DB9658-1BC1-47D4-975F-BD6B47D97291}" destId="{EED97A05-0CFD-4CFB-9D11-7A852CECFA92}" srcOrd="0" destOrd="0" parTransId="{8D31712D-25E0-4B59-9E80-D9341D39DDF4}" sibTransId="{DB223D98-4C2C-43BE-A596-F0DC9D04DB07}"/>
    <dgm:cxn modelId="{4CA28C4B-1496-4741-9C89-463BCEFC610D}" srcId="{11DB9658-1BC1-47D4-975F-BD6B47D97291}" destId="{0DB63B28-B191-4612-A195-1F5281D1B1FD}" srcOrd="1" destOrd="0" parTransId="{3CA2218C-2FC3-48AD-9456-DA388C85184A}" sibTransId="{2EF37F6D-8FE5-4D1E-AD62-DD8C83E54B96}"/>
    <dgm:cxn modelId="{9B1B968F-1F05-4C5F-A055-47A4D57E326F}" type="presOf" srcId="{EED97A05-0CFD-4CFB-9D11-7A852CECFA92}" destId="{1A5C0287-0065-43E8-AE84-BCCF9D81C94E}" srcOrd="0" destOrd="0" presId="urn:microsoft.com/office/officeart/2005/8/layout/vList5"/>
    <dgm:cxn modelId="{837CCEE0-E0C5-41DC-90FB-BB8B95FE4C17}" type="presOf" srcId="{0DB63B28-B191-4612-A195-1F5281D1B1FD}" destId="{51590386-60B9-474F-A614-B973EF1AC713}" srcOrd="0" destOrd="0" presId="urn:microsoft.com/office/officeart/2005/8/layout/vList5"/>
    <dgm:cxn modelId="{81DEFFF3-91C4-4072-A482-57C6E1D5F062}" type="presParOf" srcId="{7B638D25-450A-416C-B86C-D0602691A126}" destId="{6F7E7F60-6ACD-4201-8A46-45FC38190EB1}" srcOrd="0" destOrd="0" presId="urn:microsoft.com/office/officeart/2005/8/layout/vList5"/>
    <dgm:cxn modelId="{64B595EC-06D8-48E3-A0DD-4E023C946218}" type="presParOf" srcId="{6F7E7F60-6ACD-4201-8A46-45FC38190EB1}" destId="{1A5C0287-0065-43E8-AE84-BCCF9D81C94E}" srcOrd="0" destOrd="0" presId="urn:microsoft.com/office/officeart/2005/8/layout/vList5"/>
    <dgm:cxn modelId="{B08F1468-758B-4AEB-9458-D17B764D61DA}" type="presParOf" srcId="{7B638D25-450A-416C-B86C-D0602691A126}" destId="{BA935632-4438-4708-A658-BF4160CEFF6C}" srcOrd="1" destOrd="0" presId="urn:microsoft.com/office/officeart/2005/8/layout/vList5"/>
    <dgm:cxn modelId="{1EED911C-CA6A-4839-A621-A8AC165123ED}" type="presParOf" srcId="{7B638D25-450A-416C-B86C-D0602691A126}" destId="{4CA96F19-9E6C-49D9-8560-B055D34371CF}" srcOrd="2" destOrd="0" presId="urn:microsoft.com/office/officeart/2005/8/layout/vList5"/>
    <dgm:cxn modelId="{00DF355B-DA7A-44B6-A6C7-89548A2743A6}" type="presParOf" srcId="{4CA96F19-9E6C-49D9-8560-B055D34371CF}" destId="{51590386-60B9-474F-A614-B973EF1AC71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A62AC-B9ED-417D-AB85-2C1F0BB7964B}">
      <dsp:nvSpPr>
        <dsp:cNvPr id="0" name=""/>
        <dsp:cNvSpPr/>
      </dsp:nvSpPr>
      <dsp:spPr>
        <a:xfrm>
          <a:off x="2604" y="536529"/>
          <a:ext cx="2318014" cy="92720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99"/>
              </a:solidFill>
            </a:rPr>
            <a:t>1986</a:t>
          </a:r>
          <a:r>
            <a:rPr lang="es-ES" sz="1100" kern="1200" dirty="0">
              <a:solidFill>
                <a:srgbClr val="000099"/>
              </a:solidFill>
            </a:rPr>
            <a:t>                       Ley N 23413 </a:t>
          </a:r>
          <a:r>
            <a:rPr lang="es-AR" sz="1100" kern="1200" dirty="0">
              <a:solidFill>
                <a:srgbClr val="000099"/>
              </a:solidFill>
            </a:rPr>
            <a:t> </a:t>
          </a:r>
          <a:r>
            <a:rPr lang="es-AR" sz="1400" b="1" kern="1200" dirty="0">
              <a:solidFill>
                <a:srgbClr val="000099"/>
              </a:solidFill>
            </a:rPr>
            <a:t>Fenilcetonuria</a:t>
          </a:r>
          <a:endParaRPr lang="es-AR" sz="1400" b="1" kern="1200" dirty="0"/>
        </a:p>
      </dsp:txBody>
      <dsp:txXfrm>
        <a:off x="466207" y="536529"/>
        <a:ext cx="1390809" cy="927205"/>
      </dsp:txXfrm>
    </dsp:sp>
    <dsp:sp modelId="{DE04BC16-2EB4-47F7-9EF2-CCC731BEE6CC}">
      <dsp:nvSpPr>
        <dsp:cNvPr id="0" name=""/>
        <dsp:cNvSpPr/>
      </dsp:nvSpPr>
      <dsp:spPr>
        <a:xfrm>
          <a:off x="2088817" y="536529"/>
          <a:ext cx="2318014" cy="927205"/>
        </a:xfrm>
        <a:prstGeom prst="chevr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99"/>
              </a:solidFill>
            </a:rPr>
            <a:t>1990</a:t>
          </a:r>
          <a:r>
            <a:rPr lang="es-ES" sz="1100" kern="1200" dirty="0">
              <a:solidFill>
                <a:srgbClr val="000099"/>
              </a:solidFill>
            </a:rPr>
            <a:t>                       Ley Nº 23874 </a:t>
          </a:r>
          <a:r>
            <a:rPr lang="es-ES" sz="1400" b="1" kern="1200" dirty="0">
              <a:solidFill>
                <a:srgbClr val="000099"/>
              </a:solidFill>
            </a:rPr>
            <a:t>Hipotiroidismo Congénito</a:t>
          </a:r>
        </a:p>
      </dsp:txBody>
      <dsp:txXfrm>
        <a:off x="2552420" y="536529"/>
        <a:ext cx="1390809" cy="927205"/>
      </dsp:txXfrm>
    </dsp:sp>
    <dsp:sp modelId="{45B4C94D-45D8-48CC-AF09-8F87629900A2}">
      <dsp:nvSpPr>
        <dsp:cNvPr id="0" name=""/>
        <dsp:cNvSpPr/>
      </dsp:nvSpPr>
      <dsp:spPr>
        <a:xfrm>
          <a:off x="4175030" y="536529"/>
          <a:ext cx="2318014" cy="927205"/>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99"/>
              </a:solidFill>
            </a:rPr>
            <a:t>1995</a:t>
          </a:r>
          <a:r>
            <a:rPr lang="es-ES" sz="1100" kern="1200" dirty="0">
              <a:solidFill>
                <a:srgbClr val="000099"/>
              </a:solidFill>
            </a:rPr>
            <a:t>                       Ley Nº 24438        </a:t>
          </a:r>
          <a:r>
            <a:rPr lang="es-ES" sz="1400" b="1" kern="1200" dirty="0">
              <a:solidFill>
                <a:srgbClr val="000099"/>
              </a:solidFill>
            </a:rPr>
            <a:t>Fibrosis Quística</a:t>
          </a:r>
          <a:endParaRPr lang="es-AR" sz="1400" b="1" kern="1200" dirty="0"/>
        </a:p>
      </dsp:txBody>
      <dsp:txXfrm>
        <a:off x="4638633" y="536529"/>
        <a:ext cx="1390809" cy="927205"/>
      </dsp:txXfrm>
    </dsp:sp>
    <dsp:sp modelId="{19452F83-2601-45D8-B5D2-8A4377B31EE1}">
      <dsp:nvSpPr>
        <dsp:cNvPr id="0" name=""/>
        <dsp:cNvSpPr/>
      </dsp:nvSpPr>
      <dsp:spPr>
        <a:xfrm>
          <a:off x="6261243" y="536529"/>
          <a:ext cx="2318014" cy="927205"/>
        </a:xfrm>
        <a:prstGeom prst="chevr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altLang="es-ES" sz="1600" kern="1200" dirty="0">
              <a:solidFill>
                <a:srgbClr val="002060"/>
              </a:solidFill>
              <a:latin typeface="+mn-lt"/>
              <a:cs typeface="Arial" charset="0"/>
            </a:rPr>
            <a:t>2006                </a:t>
          </a:r>
          <a:r>
            <a:rPr lang="es-ES" altLang="es-ES" sz="1100" kern="1200" dirty="0">
              <a:solidFill>
                <a:srgbClr val="002060"/>
              </a:solidFill>
              <a:latin typeface="+mn-lt"/>
              <a:cs typeface="Arial" charset="0"/>
            </a:rPr>
            <a:t>Res </a:t>
          </a:r>
          <a:r>
            <a:rPr lang="es-ES" altLang="es-ES" sz="1100" kern="1200" dirty="0" err="1">
              <a:solidFill>
                <a:srgbClr val="002060"/>
              </a:solidFill>
              <a:latin typeface="+mn-lt"/>
              <a:cs typeface="Arial" charset="0"/>
            </a:rPr>
            <a:t>Minist</a:t>
          </a:r>
          <a:r>
            <a:rPr lang="es-ES" altLang="es-ES" sz="1100" kern="1200" dirty="0">
              <a:solidFill>
                <a:srgbClr val="002060"/>
              </a:solidFill>
              <a:latin typeface="+mn-lt"/>
              <a:cs typeface="Arial" charset="0"/>
            </a:rPr>
            <a:t> 1612     </a:t>
          </a:r>
          <a:r>
            <a:rPr lang="en-US" altLang="es-ES" sz="1350" b="1" kern="1200" dirty="0" err="1">
              <a:solidFill>
                <a:srgbClr val="002060"/>
              </a:solidFill>
              <a:latin typeface="+mn-lt"/>
              <a:cs typeface="Arial" charset="0"/>
            </a:rPr>
            <a:t>Programa</a:t>
          </a:r>
          <a:r>
            <a:rPr lang="en-US" altLang="es-ES" sz="1350" b="1" kern="1200" dirty="0">
              <a:solidFill>
                <a:srgbClr val="002060"/>
              </a:solidFill>
              <a:latin typeface="+mn-lt"/>
              <a:cs typeface="Arial" charset="0"/>
            </a:rPr>
            <a:t> de </a:t>
          </a:r>
          <a:r>
            <a:rPr lang="en-US" altLang="es-ES" sz="1350" b="1" kern="1200" dirty="0" err="1">
              <a:solidFill>
                <a:srgbClr val="002060"/>
              </a:solidFill>
              <a:latin typeface="+mn-lt"/>
              <a:cs typeface="Arial" charset="0"/>
            </a:rPr>
            <a:t>Fortalecimiento</a:t>
          </a:r>
          <a:endParaRPr lang="es-AR" sz="1350" b="1" kern="1200" dirty="0">
            <a:solidFill>
              <a:srgbClr val="002060"/>
            </a:solidFill>
            <a:latin typeface="+mn-lt"/>
          </a:endParaRPr>
        </a:p>
      </dsp:txBody>
      <dsp:txXfrm>
        <a:off x="6724846" y="536529"/>
        <a:ext cx="1390809" cy="927205"/>
      </dsp:txXfrm>
    </dsp:sp>
    <dsp:sp modelId="{B836DE83-22DD-4DA2-945A-4A4AE5E897A3}">
      <dsp:nvSpPr>
        <dsp:cNvPr id="0" name=""/>
        <dsp:cNvSpPr/>
      </dsp:nvSpPr>
      <dsp:spPr>
        <a:xfrm>
          <a:off x="8347456" y="536529"/>
          <a:ext cx="2318014" cy="927205"/>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000099"/>
              </a:solidFill>
            </a:rPr>
            <a:t>2007                </a:t>
          </a:r>
          <a:r>
            <a:rPr lang="es-ES" sz="1200" kern="1200" dirty="0">
              <a:solidFill>
                <a:srgbClr val="000099"/>
              </a:solidFill>
            </a:rPr>
            <a:t>Ley 26279 </a:t>
          </a:r>
          <a:endParaRPr lang="es-AR" sz="1200" kern="1200" dirty="0"/>
        </a:p>
      </dsp:txBody>
      <dsp:txXfrm>
        <a:off x="8811059" y="536529"/>
        <a:ext cx="1390809" cy="927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3369E-09DF-4138-93DC-92E8A7A0886D}">
      <dsp:nvSpPr>
        <dsp:cNvPr id="0" name=""/>
        <dsp:cNvSpPr/>
      </dsp:nvSpPr>
      <dsp:spPr>
        <a:xfrm rot="5400000">
          <a:off x="6139948" y="-3888683"/>
          <a:ext cx="581334" cy="8358701"/>
        </a:xfrm>
        <a:prstGeom prst="round2Same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endParaRPr lang="es-AR" sz="1200" b="1" kern="1200" dirty="0">
            <a:latin typeface="+mn-lt"/>
            <a:cs typeface="Arial" panose="020B0604020202020204" pitchFamily="34" charset="0"/>
          </a:endParaRPr>
        </a:p>
      </dsp:txBody>
      <dsp:txXfrm rot="-5400000">
        <a:off x="2251265" y="28378"/>
        <a:ext cx="8330323" cy="524578"/>
      </dsp:txXfrm>
    </dsp:sp>
    <dsp:sp modelId="{4202A8E3-A8ED-48FE-AF6E-1652AC07C207}">
      <dsp:nvSpPr>
        <dsp:cNvPr id="0" name=""/>
        <dsp:cNvSpPr/>
      </dsp:nvSpPr>
      <dsp:spPr>
        <a:xfrm>
          <a:off x="44668" y="458248"/>
          <a:ext cx="2382277" cy="4077438"/>
        </a:xfrm>
        <a:prstGeom prst="roundRect">
          <a:avLst/>
        </a:prstGeom>
        <a:solidFill>
          <a:schemeClr val="tx2">
            <a:lumMod val="20000"/>
            <a:lumOff val="80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ES" altLang="es-ES" sz="2000" b="1" i="0" kern="1200" dirty="0">
              <a:latin typeface="+mn-lt"/>
            </a:rPr>
            <a:t>Resolución</a:t>
          </a:r>
          <a:r>
            <a:rPr lang="es-ES" altLang="es-ES" sz="2000" b="1" i="0" kern="1200" dirty="0"/>
            <a:t> Ministerial </a:t>
          </a:r>
        </a:p>
        <a:p>
          <a:pPr marL="0" lvl="0" indent="0" algn="ctr" defTabSz="889000" rtl="0">
            <a:lnSpc>
              <a:spcPct val="90000"/>
            </a:lnSpc>
            <a:spcBef>
              <a:spcPct val="0"/>
            </a:spcBef>
            <a:spcAft>
              <a:spcPct val="35000"/>
            </a:spcAft>
            <a:buNone/>
          </a:pPr>
          <a:r>
            <a:rPr lang="es-ES" altLang="es-ES" sz="2000" b="1" i="0" kern="1200" dirty="0"/>
            <a:t>1612/ 2006</a:t>
          </a:r>
        </a:p>
        <a:p>
          <a:pPr marL="0" lvl="0" indent="0" algn="ctr" defTabSz="889000" rtl="0">
            <a:lnSpc>
              <a:spcPct val="90000"/>
            </a:lnSpc>
            <a:spcBef>
              <a:spcPct val="0"/>
            </a:spcBef>
            <a:spcAft>
              <a:spcPct val="35000"/>
            </a:spcAft>
            <a:buNone/>
          </a:pPr>
          <a:r>
            <a:rPr lang="es-ES" sz="1600" b="0" i="1" kern="1200" dirty="0">
              <a:latin typeface="+mn-lt"/>
              <a:cs typeface="Arial" panose="020B0604020202020204" pitchFamily="34" charset="0"/>
            </a:rPr>
            <a:t>Creación del “Programa Nacional de Fortalecimiento de la Detección Precoz de Enfermedades Congénitas”, en el ámbito de la Dirección Nacional de Salud Materno Infantil</a:t>
          </a:r>
          <a:endParaRPr lang="es-AR" sz="1600" b="0" i="1" kern="1200" dirty="0">
            <a:solidFill>
              <a:schemeClr val="tx2">
                <a:lumMod val="75000"/>
              </a:schemeClr>
            </a:solidFill>
          </a:endParaRPr>
        </a:p>
      </dsp:txBody>
      <dsp:txXfrm>
        <a:off x="160961" y="574541"/>
        <a:ext cx="2149691" cy="3844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C0287-0065-43E8-AE84-BCCF9D81C94E}">
      <dsp:nvSpPr>
        <dsp:cNvPr id="0" name=""/>
        <dsp:cNvSpPr/>
      </dsp:nvSpPr>
      <dsp:spPr>
        <a:xfrm>
          <a:off x="3474255" y="871"/>
          <a:ext cx="3908537" cy="1428204"/>
        </a:xfrm>
        <a:prstGeom prst="round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0">
            <a:lnSpc>
              <a:spcPct val="90000"/>
            </a:lnSpc>
            <a:spcBef>
              <a:spcPct val="0"/>
            </a:spcBef>
            <a:spcAft>
              <a:spcPct val="35000"/>
            </a:spcAft>
            <a:buNone/>
          </a:pPr>
          <a:endParaRPr lang="es-AR" sz="1200" b="1" kern="1200" dirty="0">
            <a:latin typeface="+mn-lt"/>
            <a:cs typeface="Arial" panose="020B0604020202020204" pitchFamily="34" charset="0"/>
          </a:endParaRPr>
        </a:p>
      </dsp:txBody>
      <dsp:txXfrm>
        <a:off x="3543974" y="70590"/>
        <a:ext cx="3769099" cy="1288766"/>
      </dsp:txXfrm>
    </dsp:sp>
    <dsp:sp modelId="{51590386-60B9-474F-A614-B973EF1AC713}">
      <dsp:nvSpPr>
        <dsp:cNvPr id="0" name=""/>
        <dsp:cNvSpPr/>
      </dsp:nvSpPr>
      <dsp:spPr>
        <a:xfrm>
          <a:off x="123380" y="884572"/>
          <a:ext cx="2397185" cy="3464623"/>
        </a:xfrm>
        <a:prstGeom prst="roundRect">
          <a:avLst/>
        </a:prstGeom>
        <a:solidFill>
          <a:schemeClr val="tx2">
            <a:lumMod val="20000"/>
            <a:lumOff val="80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s-ES" altLang="es-ES" sz="2000" b="1" i="0" kern="1200" dirty="0">
              <a:latin typeface="+mn-lt"/>
            </a:rPr>
            <a:t>Resolución</a:t>
          </a:r>
          <a:r>
            <a:rPr lang="es-ES" altLang="es-ES" sz="2000" b="1" i="0" kern="1200" dirty="0"/>
            <a:t> Ministerial </a:t>
          </a:r>
        </a:p>
        <a:p>
          <a:pPr marL="0" lvl="0" indent="0" algn="ctr" defTabSz="889000" rtl="0">
            <a:lnSpc>
              <a:spcPct val="90000"/>
            </a:lnSpc>
            <a:spcBef>
              <a:spcPct val="0"/>
            </a:spcBef>
            <a:spcAft>
              <a:spcPct val="35000"/>
            </a:spcAft>
            <a:buNone/>
          </a:pPr>
          <a:r>
            <a:rPr lang="es-ES" altLang="es-ES" sz="2000" b="1" i="0" kern="1200" dirty="0"/>
            <a:t>1612/ 2006</a:t>
          </a:r>
        </a:p>
        <a:p>
          <a:pPr marL="0" lvl="0" indent="0" algn="ctr" defTabSz="889000" rtl="0">
            <a:lnSpc>
              <a:spcPct val="90000"/>
            </a:lnSpc>
            <a:spcBef>
              <a:spcPct val="0"/>
            </a:spcBef>
            <a:spcAft>
              <a:spcPct val="35000"/>
            </a:spcAft>
            <a:buNone/>
          </a:pPr>
          <a:r>
            <a:rPr lang="es-ES" sz="1600" b="0" i="1" kern="1200" dirty="0">
              <a:latin typeface="+mn-lt"/>
              <a:cs typeface="Arial" panose="020B0604020202020204" pitchFamily="34" charset="0"/>
            </a:rPr>
            <a:t>Creación del “Programa Nacional de Fortalecimiento de la Detección Precoz de Enfermedades Congénitas”, en el ámbito de la Dirección Nacional de Salud Materno Infantil</a:t>
          </a:r>
          <a:endParaRPr lang="es-AR" sz="1600" b="0" i="1" kern="1200" dirty="0">
            <a:solidFill>
              <a:schemeClr val="tx2">
                <a:lumMod val="75000"/>
              </a:schemeClr>
            </a:solidFill>
          </a:endParaRPr>
        </a:p>
      </dsp:txBody>
      <dsp:txXfrm>
        <a:off x="240401" y="1001593"/>
        <a:ext cx="2163143" cy="32305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B9F66-A54C-7893-FFF3-7490F09198F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81EE20E1-62E5-AAED-1CA1-048B09E37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5E7DA9A6-46E2-BD25-D1C8-090A3B0B1E4B}"/>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5" name="Marcador de pie de página 4">
            <a:extLst>
              <a:ext uri="{FF2B5EF4-FFF2-40B4-BE49-F238E27FC236}">
                <a16:creationId xmlns:a16="http://schemas.microsoft.com/office/drawing/2014/main" id="{E2B77EC0-4159-79A5-E8C1-BB84068E27A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45DEC19-4E2B-D54A-9201-C5ECFA04D8BC}"/>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306999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B9184-8999-F67A-CCF2-CA01FB0EE1C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8C9446FE-AEB2-6572-B5F6-8FC1F9AE0A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14D4705-4189-EE29-0470-B4D3A9F3C04C}"/>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5" name="Marcador de pie de página 4">
            <a:extLst>
              <a:ext uri="{FF2B5EF4-FFF2-40B4-BE49-F238E27FC236}">
                <a16:creationId xmlns:a16="http://schemas.microsoft.com/office/drawing/2014/main" id="{CCFD9302-ECC0-0832-4E2C-2B3CEB209C7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53E3616-2241-A36A-F1BB-0277D51AFBD5}"/>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370088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94EBB4-BA90-70ED-7D89-25B6BF4CE3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CC7223C-E3C3-DDA3-42FF-C394B94154E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DA78D1D-F0E5-2298-4606-249A2D75CF31}"/>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5" name="Marcador de pie de página 4">
            <a:extLst>
              <a:ext uri="{FF2B5EF4-FFF2-40B4-BE49-F238E27FC236}">
                <a16:creationId xmlns:a16="http://schemas.microsoft.com/office/drawing/2014/main" id="{B0FB87C2-088B-DCA2-2A1D-2A5721B138F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15BF394-64F5-E122-C7D0-18259F7DD1AA}"/>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403937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7E141-0870-FAF1-9A96-2B5FD7408FA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FB913C9-BB11-9237-1528-A232984E7D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05B7276-DE33-1907-13F0-C3A313FAA215}"/>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5" name="Marcador de pie de página 4">
            <a:extLst>
              <a:ext uri="{FF2B5EF4-FFF2-40B4-BE49-F238E27FC236}">
                <a16:creationId xmlns:a16="http://schemas.microsoft.com/office/drawing/2014/main" id="{EBEC30BF-8BD8-A96E-D4EA-3D0F840EC0D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49C5073-0E95-F7C1-3991-95220A4F426F}"/>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102509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992D7F-0634-2E71-A174-956DF6A3A0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707CDE7-EC69-9D88-7347-F425465FD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21CBCD-8C5B-7005-F2C4-6C124F19794A}"/>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5" name="Marcador de pie de página 4">
            <a:extLst>
              <a:ext uri="{FF2B5EF4-FFF2-40B4-BE49-F238E27FC236}">
                <a16:creationId xmlns:a16="http://schemas.microsoft.com/office/drawing/2014/main" id="{A07415D4-6FF3-C356-0BFC-794863CB59C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200A08E-2913-3156-6ABC-E26901999071}"/>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385305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02FF4D-A7E6-8D50-2E40-20859417173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67C8514-0A09-B428-E1A3-D91D2220D5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E18FDE4F-2487-31D5-DF97-B41B53D5A4F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7EDB82C7-CA64-1823-C568-777F18651275}"/>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6" name="Marcador de pie de página 5">
            <a:extLst>
              <a:ext uri="{FF2B5EF4-FFF2-40B4-BE49-F238E27FC236}">
                <a16:creationId xmlns:a16="http://schemas.microsoft.com/office/drawing/2014/main" id="{2B6AA829-D5DB-9B86-0B39-0AC66727309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AE88900-A7A0-5B1C-BA63-8075DFB249D5}"/>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240651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94A2B-D04E-B956-635C-44F7C09071F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2F584C6-AD3C-1E85-DA9F-DC783D5BB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0D40D5-CCE0-6120-5E6B-56EF1DF0EA4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76D2061-4B88-0C32-D122-893AC0760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1F42E8A-702E-5AF5-F381-AFEFFC122E0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70C8C980-2E72-0786-312E-6C60DD20EBE6}"/>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8" name="Marcador de pie de página 7">
            <a:extLst>
              <a:ext uri="{FF2B5EF4-FFF2-40B4-BE49-F238E27FC236}">
                <a16:creationId xmlns:a16="http://schemas.microsoft.com/office/drawing/2014/main" id="{5928EE93-D017-C80D-A64B-4655F915AED4}"/>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7B422548-BE05-C2CD-15F3-C568424A2020}"/>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150256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68DBC-622B-6BD6-8D71-565DF183EF1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A0027C88-AD53-3C97-56DD-514723295FEC}"/>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4" name="Marcador de pie de página 3">
            <a:extLst>
              <a:ext uri="{FF2B5EF4-FFF2-40B4-BE49-F238E27FC236}">
                <a16:creationId xmlns:a16="http://schemas.microsoft.com/office/drawing/2014/main" id="{58F4BEE7-DFBE-A04A-062C-58DEB8427828}"/>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E4D8700E-95CD-4D30-2FAA-F1DFCF71E344}"/>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347415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D14A01-45DA-661C-64B3-A7C514FBF404}"/>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3" name="Marcador de pie de página 2">
            <a:extLst>
              <a:ext uri="{FF2B5EF4-FFF2-40B4-BE49-F238E27FC236}">
                <a16:creationId xmlns:a16="http://schemas.microsoft.com/office/drawing/2014/main" id="{332BACBF-9D18-31CE-037A-AC7A594FD59E}"/>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A99CD950-4E3D-25E9-2F5D-F01A62613663}"/>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73748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5B0C0-5CB8-BD4C-4577-3D007FEC59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091ADCE-DA2C-397A-DCDA-ED729EC6B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40E59789-1D14-E750-61E1-76F6CA29B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C7EC09-FE32-B094-A28A-7CB344FCF779}"/>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6" name="Marcador de pie de página 5">
            <a:extLst>
              <a:ext uri="{FF2B5EF4-FFF2-40B4-BE49-F238E27FC236}">
                <a16:creationId xmlns:a16="http://schemas.microsoft.com/office/drawing/2014/main" id="{1B0A85FC-1928-4CE8-66BC-F3F0BA50549F}"/>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C06E24A-16AD-F4C4-B9A5-71F2CE422D79}"/>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362236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8EE973-6BBE-50CA-147F-1D0815198E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1C3D8119-B564-BA8D-B04B-612E5E49C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E1A10D82-6EE5-A944-92EB-2589210AC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43ADFFF-CF4A-ED92-DA3A-E95CF861F9B1}"/>
              </a:ext>
            </a:extLst>
          </p:cNvPr>
          <p:cNvSpPr>
            <a:spLocks noGrp="1"/>
          </p:cNvSpPr>
          <p:nvPr>
            <p:ph type="dt" sz="half" idx="10"/>
          </p:nvPr>
        </p:nvSpPr>
        <p:spPr/>
        <p:txBody>
          <a:bodyPr/>
          <a:lstStyle/>
          <a:p>
            <a:fld id="{C9FAE599-4FDC-4B08-88F2-4ACDF3E90AF7}" type="datetimeFigureOut">
              <a:rPr lang="es-AR" smtClean="0"/>
              <a:t>1/10/2023</a:t>
            </a:fld>
            <a:endParaRPr lang="es-AR"/>
          </a:p>
        </p:txBody>
      </p:sp>
      <p:sp>
        <p:nvSpPr>
          <p:cNvPr id="6" name="Marcador de pie de página 5">
            <a:extLst>
              <a:ext uri="{FF2B5EF4-FFF2-40B4-BE49-F238E27FC236}">
                <a16:creationId xmlns:a16="http://schemas.microsoft.com/office/drawing/2014/main" id="{5CA9426B-409D-56FE-06BA-B4A2B86A6F6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C2C2293-508F-00C8-1CB1-38C8118A125D}"/>
              </a:ext>
            </a:extLst>
          </p:cNvPr>
          <p:cNvSpPr>
            <a:spLocks noGrp="1"/>
          </p:cNvSpPr>
          <p:nvPr>
            <p:ph type="sldNum" sz="quarter" idx="12"/>
          </p:nvPr>
        </p:nvSpPr>
        <p:spPr/>
        <p:txBody>
          <a:bodyPr/>
          <a:lstStyle/>
          <a:p>
            <a:fld id="{CD169D96-8E0B-486D-A11B-28689FF7CBDC}" type="slidenum">
              <a:rPr lang="es-AR" smtClean="0"/>
              <a:t>‹Nº›</a:t>
            </a:fld>
            <a:endParaRPr lang="es-AR"/>
          </a:p>
        </p:txBody>
      </p:sp>
    </p:spTree>
    <p:extLst>
      <p:ext uri="{BB962C8B-B14F-4D97-AF65-F5344CB8AC3E}">
        <p14:creationId xmlns:p14="http://schemas.microsoft.com/office/powerpoint/2010/main" val="88977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C61B0A6-CCE0-B1DB-05B7-3AF43AF09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8D52694-52BE-278B-8DA7-B65D569F1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98ED970-8771-8BD5-6541-FEC424B67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AE599-4FDC-4B08-88F2-4ACDF3E90AF7}" type="datetimeFigureOut">
              <a:rPr lang="es-AR" smtClean="0"/>
              <a:t>1/10/2023</a:t>
            </a:fld>
            <a:endParaRPr lang="es-AR"/>
          </a:p>
        </p:txBody>
      </p:sp>
      <p:sp>
        <p:nvSpPr>
          <p:cNvPr id="5" name="Marcador de pie de página 4">
            <a:extLst>
              <a:ext uri="{FF2B5EF4-FFF2-40B4-BE49-F238E27FC236}">
                <a16:creationId xmlns:a16="http://schemas.microsoft.com/office/drawing/2014/main" id="{1902F827-DBB5-AC50-8E81-D1CF81135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F06D7D39-FDA6-F9D2-1C02-EB1665403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69D96-8E0B-486D-A11B-28689FF7CBDC}" type="slidenum">
              <a:rPr lang="es-AR" smtClean="0"/>
              <a:t>‹Nº›</a:t>
            </a:fld>
            <a:endParaRPr lang="es-AR"/>
          </a:p>
        </p:txBody>
      </p:sp>
    </p:spTree>
    <p:extLst>
      <p:ext uri="{BB962C8B-B14F-4D97-AF65-F5344CB8AC3E}">
        <p14:creationId xmlns:p14="http://schemas.microsoft.com/office/powerpoint/2010/main" val="3140417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image" Target="../media/image57.png"/><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id="{7032C554-D381-4C26-ACE5-2B3F2110401F}"/>
              </a:ext>
            </a:extLst>
          </p:cNvPr>
          <p:cNvSpPr txBox="1"/>
          <p:nvPr/>
        </p:nvSpPr>
        <p:spPr>
          <a:xfrm>
            <a:off x="2850332" y="2194871"/>
            <a:ext cx="6491335" cy="584775"/>
          </a:xfrm>
          <a:prstGeom prst="rect">
            <a:avLst/>
          </a:prstGeom>
          <a:noFill/>
        </p:spPr>
        <p:txBody>
          <a:bodyPr wrap="square" rtlCol="0">
            <a:spAutoFit/>
          </a:bodyPr>
          <a:lstStyle/>
          <a:p>
            <a:pPr algn="ctr"/>
            <a:r>
              <a:rPr lang="es-AR" sz="3200" dirty="0"/>
              <a:t>Taller Pesquisa Neonatal</a:t>
            </a:r>
          </a:p>
        </p:txBody>
      </p:sp>
      <p:pic>
        <p:nvPicPr>
          <p:cNvPr id="9" name="2 Imagen">
            <a:extLst>
              <a:ext uri="{FF2B5EF4-FFF2-40B4-BE49-F238E27FC236}">
                <a16:creationId xmlns:a16="http://schemas.microsoft.com/office/drawing/2014/main" id="{F87E41CD-44DC-46A1-B518-6B8DB82BFE0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627737" y="4993813"/>
            <a:ext cx="1328565" cy="8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6 CuadroTexto">
            <a:extLst>
              <a:ext uri="{FF2B5EF4-FFF2-40B4-BE49-F238E27FC236}">
                <a16:creationId xmlns:a16="http://schemas.microsoft.com/office/drawing/2014/main" id="{581B70F1-5512-4C92-A182-52BC73E0FE77}"/>
              </a:ext>
            </a:extLst>
          </p:cNvPr>
          <p:cNvSpPr txBox="1">
            <a:spLocks noChangeArrowheads="1"/>
          </p:cNvSpPr>
          <p:nvPr/>
        </p:nvSpPr>
        <p:spPr bwMode="auto">
          <a:xfrm>
            <a:off x="10043603" y="5370002"/>
            <a:ext cx="2148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s-ES" sz="2400" dirty="0">
                <a:solidFill>
                  <a:srgbClr val="0070C0"/>
                </a:solidFill>
              </a:rPr>
              <a:t>Garrahan</a:t>
            </a:r>
          </a:p>
        </p:txBody>
      </p:sp>
      <p:sp>
        <p:nvSpPr>
          <p:cNvPr id="11" name="3 CuadroTexto">
            <a:extLst>
              <a:ext uri="{FF2B5EF4-FFF2-40B4-BE49-F238E27FC236}">
                <a16:creationId xmlns:a16="http://schemas.microsoft.com/office/drawing/2014/main" id="{CD75EF97-8D86-4E2A-9928-CB9257B9EA9A}"/>
              </a:ext>
            </a:extLst>
          </p:cNvPr>
          <p:cNvSpPr txBox="1">
            <a:spLocks noChangeArrowheads="1"/>
          </p:cNvSpPr>
          <p:nvPr/>
        </p:nvSpPr>
        <p:spPr bwMode="auto">
          <a:xfrm>
            <a:off x="9956302" y="5224334"/>
            <a:ext cx="1633325" cy="2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s-ES" sz="1200" dirty="0">
                <a:solidFill>
                  <a:srgbClr val="0070C0"/>
                </a:solidFill>
                <a:latin typeface="Gadugi" panose="020B0502040204020203" pitchFamily="34" charset="0"/>
              </a:rPr>
              <a:t>Hospital de Pediatría</a:t>
            </a:r>
          </a:p>
        </p:txBody>
      </p:sp>
      <p:grpSp>
        <p:nvGrpSpPr>
          <p:cNvPr id="12" name="1 Grupo">
            <a:extLst>
              <a:ext uri="{FF2B5EF4-FFF2-40B4-BE49-F238E27FC236}">
                <a16:creationId xmlns:a16="http://schemas.microsoft.com/office/drawing/2014/main" id="{053E2430-4195-47E9-BF6D-3008CABF7ED7}"/>
              </a:ext>
            </a:extLst>
          </p:cNvPr>
          <p:cNvGrpSpPr/>
          <p:nvPr/>
        </p:nvGrpSpPr>
        <p:grpSpPr>
          <a:xfrm>
            <a:off x="602373" y="4621597"/>
            <a:ext cx="3299983" cy="1222215"/>
            <a:chOff x="323808" y="5444863"/>
            <a:chExt cx="3299983" cy="1222215"/>
          </a:xfrm>
        </p:grpSpPr>
        <p:sp>
          <p:nvSpPr>
            <p:cNvPr id="13" name="Text Box 8">
              <a:extLst>
                <a:ext uri="{FF2B5EF4-FFF2-40B4-BE49-F238E27FC236}">
                  <a16:creationId xmlns:a16="http://schemas.microsoft.com/office/drawing/2014/main" id="{5843246B-5D9F-4C7A-87CE-C48AEBBE6D0A}"/>
                </a:ext>
              </a:extLst>
            </p:cNvPr>
            <p:cNvSpPr txBox="1">
              <a:spLocks noChangeArrowheads="1"/>
            </p:cNvSpPr>
            <p:nvPr/>
          </p:nvSpPr>
          <p:spPr bwMode="auto">
            <a:xfrm>
              <a:off x="447617" y="5444863"/>
              <a:ext cx="3176174" cy="43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100" b="1" dirty="0">
                  <a:solidFill>
                    <a:srgbClr val="0066FF"/>
                  </a:solidFill>
                  <a:latin typeface="Arial Black" panose="020B0A04020102020204" pitchFamily="34" charset="0"/>
                  <a:ea typeface="MS PGothic" panose="020B0600070205080204" pitchFamily="34" charset="-128"/>
                </a:rPr>
                <a:t>Dirección Salud Perinatal y Niñez – Ministerio de Salud de la Nación</a:t>
              </a:r>
            </a:p>
          </p:txBody>
        </p:sp>
        <p:pic>
          <p:nvPicPr>
            <p:cNvPr id="14" name="Picture 4">
              <a:extLst>
                <a:ext uri="{FF2B5EF4-FFF2-40B4-BE49-F238E27FC236}">
                  <a16:creationId xmlns:a16="http://schemas.microsoft.com/office/drawing/2014/main" id="{5355EEF5-2A08-4192-B6AF-65BEE4C8C2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808" y="5875019"/>
              <a:ext cx="3299983" cy="7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3 CuadroTexto">
            <a:extLst>
              <a:ext uri="{FF2B5EF4-FFF2-40B4-BE49-F238E27FC236}">
                <a16:creationId xmlns:a16="http://schemas.microsoft.com/office/drawing/2014/main" id="{2CB0BAC1-1D8D-4776-B175-A52E9263C5A4}"/>
              </a:ext>
            </a:extLst>
          </p:cNvPr>
          <p:cNvSpPr txBox="1">
            <a:spLocks noChangeArrowheads="1"/>
          </p:cNvSpPr>
          <p:nvPr/>
        </p:nvSpPr>
        <p:spPr bwMode="auto">
          <a:xfrm>
            <a:off x="9894988" y="4955706"/>
            <a:ext cx="1883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s-ES" sz="1200" u="sng" dirty="0">
                <a:solidFill>
                  <a:srgbClr val="002060"/>
                </a:solidFill>
                <a:latin typeface="Gadugi" panose="020B0502040204020203" pitchFamily="34" charset="0"/>
              </a:rPr>
              <a:t>Laboratorio de Pesquisa</a:t>
            </a:r>
          </a:p>
        </p:txBody>
      </p:sp>
      <p:sp>
        <p:nvSpPr>
          <p:cNvPr id="16" name="CuadroTexto 15">
            <a:extLst>
              <a:ext uri="{FF2B5EF4-FFF2-40B4-BE49-F238E27FC236}">
                <a16:creationId xmlns:a16="http://schemas.microsoft.com/office/drawing/2014/main" id="{B08A18EB-2A98-42BB-B664-27C0A4980C8B}"/>
              </a:ext>
            </a:extLst>
          </p:cNvPr>
          <p:cNvSpPr txBox="1"/>
          <p:nvPr/>
        </p:nvSpPr>
        <p:spPr>
          <a:xfrm>
            <a:off x="2850332" y="2960516"/>
            <a:ext cx="6491335" cy="523220"/>
          </a:xfrm>
          <a:prstGeom prst="rect">
            <a:avLst/>
          </a:prstGeom>
          <a:noFill/>
        </p:spPr>
        <p:txBody>
          <a:bodyPr wrap="square" rtlCol="0">
            <a:spAutoFit/>
          </a:bodyPr>
          <a:lstStyle/>
          <a:p>
            <a:pPr algn="ctr"/>
            <a:r>
              <a:rPr lang="es-AR" sz="2800" dirty="0" err="1"/>
              <a:t>Bioq</a:t>
            </a:r>
            <a:r>
              <a:rPr lang="es-AR" sz="2800" dirty="0"/>
              <a:t> Gustavo A. </a:t>
            </a:r>
            <a:r>
              <a:rPr lang="es-AR" sz="2800" dirty="0" err="1"/>
              <a:t>Dratler</a:t>
            </a:r>
            <a:endParaRPr lang="es-AR" sz="2800" dirty="0"/>
          </a:p>
        </p:txBody>
      </p:sp>
      <p:grpSp>
        <p:nvGrpSpPr>
          <p:cNvPr id="17" name="67 Grupo">
            <a:extLst>
              <a:ext uri="{FF2B5EF4-FFF2-40B4-BE49-F238E27FC236}">
                <a16:creationId xmlns:a16="http://schemas.microsoft.com/office/drawing/2014/main" id="{8EEF31BB-6FA6-48C8-902A-01F4C0B84644}"/>
              </a:ext>
            </a:extLst>
          </p:cNvPr>
          <p:cNvGrpSpPr>
            <a:grpSpLocks/>
          </p:cNvGrpSpPr>
          <p:nvPr/>
        </p:nvGrpSpPr>
        <p:grpSpPr bwMode="auto">
          <a:xfrm>
            <a:off x="726182" y="382050"/>
            <a:ext cx="2184400" cy="2041525"/>
            <a:chOff x="5404473" y="350326"/>
            <a:chExt cx="5750413" cy="5713861"/>
          </a:xfrm>
        </p:grpSpPr>
        <p:grpSp>
          <p:nvGrpSpPr>
            <p:cNvPr id="18" name="59 Grupo">
              <a:extLst>
                <a:ext uri="{FF2B5EF4-FFF2-40B4-BE49-F238E27FC236}">
                  <a16:creationId xmlns:a16="http://schemas.microsoft.com/office/drawing/2014/main" id="{E99AF087-5798-4D48-93D0-704AEFA442F4}"/>
                </a:ext>
              </a:extLst>
            </p:cNvPr>
            <p:cNvGrpSpPr>
              <a:grpSpLocks/>
            </p:cNvGrpSpPr>
            <p:nvPr/>
          </p:nvGrpSpPr>
          <p:grpSpPr bwMode="auto">
            <a:xfrm>
              <a:off x="5404473" y="350326"/>
              <a:ext cx="5750413" cy="5608456"/>
              <a:chOff x="5404473" y="350326"/>
              <a:chExt cx="5750413" cy="5608456"/>
            </a:xfrm>
          </p:grpSpPr>
          <p:pic>
            <p:nvPicPr>
              <p:cNvPr id="24" name="Imagen 1">
                <a:extLst>
                  <a:ext uri="{FF2B5EF4-FFF2-40B4-BE49-F238E27FC236}">
                    <a16:creationId xmlns:a16="http://schemas.microsoft.com/office/drawing/2014/main" id="{58E95316-EDDE-436C-9A57-9141C90563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021490">
                <a:off x="6795934" y="3224267"/>
                <a:ext cx="1341825" cy="4124750"/>
              </a:xfrm>
              <a:prstGeom prst="rect">
                <a:avLst/>
              </a:prstGeom>
              <a:effectLst>
                <a:outerShdw blurRad="152400" dist="38100" dir="8100000" algn="tr" rotWithShape="0">
                  <a:prstClr val="black">
                    <a:alpha val="40000"/>
                  </a:prstClr>
                </a:outerShdw>
              </a:effectLst>
            </p:spPr>
          </p:pic>
          <p:pic>
            <p:nvPicPr>
              <p:cNvPr id="25" name="Imagen 2" descr="Imagen que contiene interior, persona, pequeño, cama&#10;&#10;Descripción generada automáticamente">
                <a:extLst>
                  <a:ext uri="{FF2B5EF4-FFF2-40B4-BE49-F238E27FC236}">
                    <a16:creationId xmlns:a16="http://schemas.microsoft.com/office/drawing/2014/main" id="{DDD6DA88-0D7A-46D5-9B43-7C65694819A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14180" y="350326"/>
                <a:ext cx="4240706" cy="4502143"/>
              </a:xfrm>
              <a:prstGeom prst="ellipse">
                <a:avLst/>
              </a:prstGeom>
              <a:effectLst>
                <a:outerShdw blurRad="63500" dist="38100" dir="8100000" algn="tr" rotWithShape="0">
                  <a:prstClr val="black">
                    <a:alpha val="41000"/>
                  </a:prstClr>
                </a:outerShdw>
              </a:effectLst>
            </p:spPr>
          </p:pic>
          <p:pic>
            <p:nvPicPr>
              <p:cNvPr id="26" name="Imagen 5">
                <a:extLst>
                  <a:ext uri="{FF2B5EF4-FFF2-40B4-BE49-F238E27FC236}">
                    <a16:creationId xmlns:a16="http://schemas.microsoft.com/office/drawing/2014/main" id="{1F7B62B4-FDCE-46CA-8139-3F0D86A24F9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425666">
                <a:off x="8718482" y="1767682"/>
                <a:ext cx="1872227" cy="3043544"/>
              </a:xfrm>
              <a:prstGeom prst="rect">
                <a:avLst/>
              </a:prstGeom>
              <a:effectLst>
                <a:outerShdw blurRad="50800" dist="38100" dir="8100000" algn="tr" rotWithShape="0">
                  <a:prstClr val="black">
                    <a:alpha val="40000"/>
                  </a:prstClr>
                </a:outerShdw>
              </a:effectLst>
            </p:spPr>
          </p:pic>
          <p:pic>
            <p:nvPicPr>
              <p:cNvPr id="27" name="Imagen 13" descr="Imagen que contiene objeto&#10;&#10;Descripción generada automáticamente">
                <a:extLst>
                  <a:ext uri="{FF2B5EF4-FFF2-40B4-BE49-F238E27FC236}">
                    <a16:creationId xmlns:a16="http://schemas.microsoft.com/office/drawing/2014/main" id="{6D85838E-10A2-4142-B21D-46AE7FBC5EC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rot="-265777">
                <a:off x="9088032" y="4648955"/>
                <a:ext cx="400883" cy="44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Imagen 50" descr="Imagen que contiene animal, molusco&#10;&#10;Descripción generada automáticamente">
              <a:extLst>
                <a:ext uri="{FF2B5EF4-FFF2-40B4-BE49-F238E27FC236}">
                  <a16:creationId xmlns:a16="http://schemas.microsoft.com/office/drawing/2014/main" id="{2312A96F-FCC0-4286-8204-E4924D953749}"/>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34476" y="5254187"/>
              <a:ext cx="580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51" descr="Imagen que contiene animal, molusco&#10;&#10;Descripción generada automáticamente">
              <a:extLst>
                <a:ext uri="{FF2B5EF4-FFF2-40B4-BE49-F238E27FC236}">
                  <a16:creationId xmlns:a16="http://schemas.microsoft.com/office/drawing/2014/main" id="{DECB93EF-0C56-4C92-983B-C5F5E19C0DF0}"/>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17391" y="5318631"/>
              <a:ext cx="580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52" descr="Imagen que contiene animal, molusco&#10;&#10;Descripción generada automáticamente">
              <a:extLst>
                <a:ext uri="{FF2B5EF4-FFF2-40B4-BE49-F238E27FC236}">
                  <a16:creationId xmlns:a16="http://schemas.microsoft.com/office/drawing/2014/main" id="{9A44F779-E4B1-4912-BEFC-DDB601B2BA8C}"/>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76048" y="5401406"/>
              <a:ext cx="580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53" descr="Imagen que contiene animal, molusco&#10;&#10;Descripción generada automáticamente">
              <a:extLst>
                <a:ext uri="{FF2B5EF4-FFF2-40B4-BE49-F238E27FC236}">
                  <a16:creationId xmlns:a16="http://schemas.microsoft.com/office/drawing/2014/main" id="{FB44EE04-FCDB-4F8D-9C45-6CBD41B5B093}"/>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58845" y="5460551"/>
              <a:ext cx="580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54" descr="Imagen que contiene animal, molusco&#10;&#10;Descripción generada automáticamente">
              <a:extLst>
                <a:ext uri="{FF2B5EF4-FFF2-40B4-BE49-F238E27FC236}">
                  <a16:creationId xmlns:a16="http://schemas.microsoft.com/office/drawing/2014/main" id="{5B05C275-97C8-4E91-8E7A-91E7DD48C60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28096" y="5524187"/>
              <a:ext cx="580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56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2144"/>
            <a:ext cx="12192000" cy="6858000"/>
          </a:xfrm>
          <a:prstGeom prst="rect">
            <a:avLst/>
          </a:prstGeom>
        </p:spPr>
      </p:pic>
      <p:graphicFrame>
        <p:nvGraphicFramePr>
          <p:cNvPr id="3" name="Marcador de contenido 1">
            <a:extLst>
              <a:ext uri="{FF2B5EF4-FFF2-40B4-BE49-F238E27FC236}">
                <a16:creationId xmlns:a16="http://schemas.microsoft.com/office/drawing/2014/main" id="{8BF0D698-D0A0-4AE1-9F52-2CEAB5E4B829}"/>
              </a:ext>
            </a:extLst>
          </p:cNvPr>
          <p:cNvGraphicFramePr>
            <a:graphicFrameLocks/>
          </p:cNvGraphicFramePr>
          <p:nvPr>
            <p:extLst>
              <p:ext uri="{D42A27DB-BD31-4B8C-83A1-F6EECF244321}">
                <p14:modId xmlns:p14="http://schemas.microsoft.com/office/powerpoint/2010/main" val="438284584"/>
              </p:ext>
            </p:extLst>
          </p:nvPr>
        </p:nvGraphicFramePr>
        <p:xfrm>
          <a:off x="289932" y="334537"/>
          <a:ext cx="10857048" cy="4965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5 Tabla">
            <a:extLst>
              <a:ext uri="{FF2B5EF4-FFF2-40B4-BE49-F238E27FC236}">
                <a16:creationId xmlns:a16="http://schemas.microsoft.com/office/drawing/2014/main" id="{4B6FDF31-9D51-477E-B806-E41664FCFA2B}"/>
              </a:ext>
            </a:extLst>
          </p:cNvPr>
          <p:cNvGraphicFramePr>
            <a:graphicFrameLocks noGrp="1"/>
          </p:cNvGraphicFramePr>
          <p:nvPr>
            <p:extLst>
              <p:ext uri="{D42A27DB-BD31-4B8C-83A1-F6EECF244321}">
                <p14:modId xmlns:p14="http://schemas.microsoft.com/office/powerpoint/2010/main" val="426899911"/>
              </p:ext>
            </p:extLst>
          </p:nvPr>
        </p:nvGraphicFramePr>
        <p:xfrm>
          <a:off x="2826026" y="1039890"/>
          <a:ext cx="9076042" cy="5059716"/>
        </p:xfrm>
        <a:graphic>
          <a:graphicData uri="http://schemas.openxmlformats.org/drawingml/2006/table">
            <a:tbl>
              <a:tblPr/>
              <a:tblGrid>
                <a:gridCol w="4395418">
                  <a:extLst>
                    <a:ext uri="{9D8B030D-6E8A-4147-A177-3AD203B41FA5}">
                      <a16:colId xmlns:a16="http://schemas.microsoft.com/office/drawing/2014/main" val="20000"/>
                    </a:ext>
                  </a:extLst>
                </a:gridCol>
                <a:gridCol w="4680624">
                  <a:extLst>
                    <a:ext uri="{9D8B030D-6E8A-4147-A177-3AD203B41FA5}">
                      <a16:colId xmlns:a16="http://schemas.microsoft.com/office/drawing/2014/main" val="20001"/>
                    </a:ext>
                  </a:extLst>
                </a:gridCol>
              </a:tblGrid>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Calibri" charset="0"/>
                          <a:ea typeface="ＭＳ Ｐゴシック" charset="0"/>
                          <a:cs typeface="Arial" charset="0"/>
                        </a:rPr>
                        <a:t>Nivel Nacional</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Calibri" charset="0"/>
                          <a:ea typeface="ＭＳ Ｐゴシック" charset="0"/>
                          <a:cs typeface="Arial" charset="0"/>
                        </a:rPr>
                        <a:t>Nivel Provincial</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71865">
                <a:tc>
                  <a:txBody>
                    <a:bodyPr/>
                    <a:lstStyle/>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1" i="0" u="none" strike="noStrike" cap="none" normalizeH="0" baseline="0" dirty="0">
                          <a:ln>
                            <a:noFill/>
                          </a:ln>
                          <a:solidFill>
                            <a:schemeClr val="accent1">
                              <a:lumMod val="50000"/>
                            </a:schemeClr>
                          </a:solidFill>
                          <a:effectLst/>
                          <a:latin typeface="Calibri" charset="0"/>
                          <a:ea typeface="ＭＳ Ｐゴシック" charset="0"/>
                          <a:cs typeface="Arial" charset="0"/>
                        </a:rPr>
                        <a:t>Provisión de equipamiento y reactivos </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Provisión de tarjetas de recolección sanguínea</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Provisión de alimentos y medicamentos para el 1er a</a:t>
                      </a:r>
                      <a:r>
                        <a:rPr kumimoji="0" lang="es-AR" sz="2000" b="0" i="0" u="none" strike="noStrike" cap="none" normalizeH="0" baseline="0" dirty="0" err="1">
                          <a:ln>
                            <a:noFill/>
                          </a:ln>
                          <a:solidFill>
                            <a:schemeClr val="accent1">
                              <a:lumMod val="50000"/>
                            </a:schemeClr>
                          </a:solidFill>
                          <a:effectLst/>
                          <a:latin typeface="Calibri" charset="0"/>
                          <a:ea typeface="ＭＳ Ｐゴシック" charset="0"/>
                          <a:cs typeface="Arial" charset="0"/>
                        </a:rPr>
                        <a:t>ño</a:t>
                      </a: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 de vida.</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Registro de datos. Casos Positivos y Estadísticas Nivel Nacional</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Recursos humanos</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Recursos físicos y materiales no provistos por Nación</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Logística de distribución y recolección de las tarjetas de toma de muestra</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1" i="0" u="none" strike="noStrike" cap="none" normalizeH="0" baseline="0" dirty="0">
                          <a:ln>
                            <a:noFill/>
                          </a:ln>
                          <a:solidFill>
                            <a:schemeClr val="accent1">
                              <a:lumMod val="50000"/>
                            </a:schemeClr>
                          </a:solidFill>
                          <a:effectLst/>
                          <a:latin typeface="Calibri" charset="0"/>
                          <a:ea typeface="ＭＳ Ｐゴシック" charset="0"/>
                          <a:cs typeface="Arial" charset="0"/>
                        </a:rPr>
                        <a:t>Diagnóstico y tratamiento </a:t>
                      </a: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de casos positivos</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1" i="0" u="none" strike="noStrike" cap="none" normalizeH="0" baseline="0" dirty="0">
                          <a:ln>
                            <a:noFill/>
                          </a:ln>
                          <a:solidFill>
                            <a:schemeClr val="accent1">
                              <a:lumMod val="50000"/>
                            </a:schemeClr>
                          </a:solidFill>
                          <a:effectLst/>
                          <a:latin typeface="Calibri" charset="0"/>
                          <a:ea typeface="ＭＳ Ｐゴシック" charset="0"/>
                          <a:cs typeface="Arial" charset="0"/>
                        </a:rPr>
                        <a:t>Registro</a:t>
                      </a: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 de datos. Casos Positivos y Estadísticas Nivel Provincial. Envío de información de consumo de insumos (reactivos, tarjetas, medicamentos)</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000" b="0" i="0" u="none" strike="noStrike" cap="none" normalizeH="0" baseline="0" dirty="0">
                          <a:ln>
                            <a:noFill/>
                          </a:ln>
                          <a:solidFill>
                            <a:schemeClr val="accent1">
                              <a:lumMod val="50000"/>
                            </a:schemeClr>
                          </a:solidFill>
                          <a:effectLst/>
                          <a:latin typeface="Calibri" charset="0"/>
                          <a:ea typeface="ＭＳ Ｐゴシック" charset="0"/>
                          <a:cs typeface="Arial" charset="0"/>
                        </a:rPr>
                        <a:t>Confección de manual de procedimiento provincial (para ser aprobado por la Dirección Nacional de Salud Materno Infantil)</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grpSp>
        <p:nvGrpSpPr>
          <p:cNvPr id="6" name="14 Grupo">
            <a:extLst>
              <a:ext uri="{FF2B5EF4-FFF2-40B4-BE49-F238E27FC236}">
                <a16:creationId xmlns:a16="http://schemas.microsoft.com/office/drawing/2014/main" id="{4BA15659-8DFA-4F9C-95F0-E035151EB4F6}"/>
              </a:ext>
            </a:extLst>
          </p:cNvPr>
          <p:cNvGrpSpPr/>
          <p:nvPr/>
        </p:nvGrpSpPr>
        <p:grpSpPr>
          <a:xfrm>
            <a:off x="2810502" y="334537"/>
            <a:ext cx="9091566" cy="705353"/>
            <a:chOff x="1440642" y="336959"/>
            <a:chExt cx="9180919" cy="577179"/>
          </a:xfrm>
          <a:solidFill>
            <a:srgbClr val="3399FF"/>
          </a:solidFill>
        </p:grpSpPr>
        <p:sp>
          <p:nvSpPr>
            <p:cNvPr id="7" name="15 Redondear rectángulo de esquina del mismo lado">
              <a:extLst>
                <a:ext uri="{FF2B5EF4-FFF2-40B4-BE49-F238E27FC236}">
                  <a16:creationId xmlns:a16="http://schemas.microsoft.com/office/drawing/2014/main" id="{B194B725-59C8-44B0-9E1C-BC13059FDFB5}"/>
                </a:ext>
              </a:extLst>
            </p:cNvPr>
            <p:cNvSpPr/>
            <p:nvPr/>
          </p:nvSpPr>
          <p:spPr>
            <a:xfrm rot="5400000">
              <a:off x="5742512" y="-3964911"/>
              <a:ext cx="577179" cy="9180919"/>
            </a:xfrm>
            <a:prstGeom prst="round2SameRect">
              <a:avLst/>
            </a:prstGeom>
            <a:grpFill/>
            <a:ln>
              <a:solidFill>
                <a:srgbClr val="0070C0">
                  <a:alpha val="90000"/>
                </a:srgb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8" name="Redondear rectángulo de esquina del mismo lado 4">
              <a:extLst>
                <a:ext uri="{FF2B5EF4-FFF2-40B4-BE49-F238E27FC236}">
                  <a16:creationId xmlns:a16="http://schemas.microsoft.com/office/drawing/2014/main" id="{A23F423C-6A29-4396-9574-39DE8E7D7BCA}"/>
                </a:ext>
              </a:extLst>
            </p:cNvPr>
            <p:cNvSpPr/>
            <p:nvPr/>
          </p:nvSpPr>
          <p:spPr>
            <a:xfrm>
              <a:off x="1440642" y="365136"/>
              <a:ext cx="9152743" cy="52082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lvl="1" algn="l" defTabSz="622300" rtl="0">
                <a:lnSpc>
                  <a:spcPct val="90000"/>
                </a:lnSpc>
                <a:spcBef>
                  <a:spcPct val="0"/>
                </a:spcBef>
                <a:spcAft>
                  <a:spcPct val="15000"/>
                </a:spcAft>
              </a:pPr>
              <a:r>
                <a:rPr lang="es-ES" sz="2800" b="1" i="0" kern="1200" dirty="0">
                  <a:solidFill>
                    <a:schemeClr val="bg1"/>
                  </a:solidFill>
                  <a:latin typeface="+mn-lt"/>
                  <a:cs typeface="Arial" panose="020B0604020202020204" pitchFamily="34" charset="0"/>
                </a:rPr>
                <a:t>Compromisos</a:t>
              </a:r>
              <a:r>
                <a:rPr lang="es-ES" sz="3200" b="1" i="0" kern="1200" dirty="0">
                  <a:solidFill>
                    <a:schemeClr val="bg1"/>
                  </a:solidFill>
                  <a:latin typeface="+mn-lt"/>
                  <a:cs typeface="Arial" panose="020B0604020202020204" pitchFamily="34" charset="0"/>
                </a:rPr>
                <a:t>:</a:t>
              </a:r>
              <a:endParaRPr lang="es-AR" sz="3200" b="1" kern="120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146241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a:xfrm>
            <a:off x="1524000" y="3459995"/>
            <a:ext cx="9144000" cy="1655762"/>
          </a:xfrm>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Google Shape;115;p2">
            <a:extLst>
              <a:ext uri="{FF2B5EF4-FFF2-40B4-BE49-F238E27FC236}">
                <a16:creationId xmlns:a16="http://schemas.microsoft.com/office/drawing/2014/main" id="{333D6D5F-557E-4A70-973B-FC2F2DB85300}"/>
              </a:ext>
            </a:extLst>
          </p:cNvPr>
          <p:cNvSpPr txBox="1"/>
          <p:nvPr/>
        </p:nvSpPr>
        <p:spPr>
          <a:xfrm>
            <a:off x="0" y="257452"/>
            <a:ext cx="12192000" cy="1748493"/>
          </a:xfrm>
          <a:prstGeom prst="rect">
            <a:avLst/>
          </a:prstGeom>
          <a:solidFill>
            <a:srgbClr val="AFD7FF"/>
          </a:solidFill>
          <a:ln>
            <a:noFill/>
          </a:ln>
        </p:spPr>
        <p:txBody>
          <a:bodyPr spcFirstLastPara="1" wrap="square" lIns="91425" tIns="45700" rIns="91425" bIns="45700" anchor="ctr" anchorCtr="0">
            <a:noAutofit/>
          </a:bodyPr>
          <a:lstStyle/>
          <a:p>
            <a:pPr marL="342900" marR="0" lvl="0" indent="-342900" algn="l" rtl="0">
              <a:lnSpc>
                <a:spcPct val="90000"/>
              </a:lnSpc>
              <a:spcBef>
                <a:spcPts val="0"/>
              </a:spcBef>
              <a:spcAft>
                <a:spcPts val="0"/>
              </a:spcAft>
              <a:buClr>
                <a:schemeClr val="dk1"/>
              </a:buClr>
              <a:buSzPts val="3600"/>
              <a:buFont typeface="Wingdings" panose="05000000000000000000" pitchFamily="2" charset="2"/>
              <a:buChar char="ü"/>
            </a:pPr>
            <a:r>
              <a:rPr lang="es-AR" sz="2400" dirty="0">
                <a:latin typeface="Calibri" panose="020F0502020204030204" pitchFamily="34" charset="0"/>
                <a:cs typeface="Calibri" panose="020F0502020204030204" pitchFamily="34" charset="0"/>
              </a:rPr>
              <a:t>Registro de Casos y Monitoreo de Cobertura.  Actualmente planillas trimestrales. </a:t>
            </a:r>
          </a:p>
          <a:p>
            <a:pPr marL="342900" marR="0" lvl="0" indent="-342900" algn="l" rtl="0">
              <a:lnSpc>
                <a:spcPct val="90000"/>
              </a:lnSpc>
              <a:spcBef>
                <a:spcPts val="0"/>
              </a:spcBef>
              <a:spcAft>
                <a:spcPts val="0"/>
              </a:spcAft>
              <a:buClr>
                <a:schemeClr val="dk1"/>
              </a:buClr>
              <a:buSzPts val="3600"/>
              <a:buFont typeface="Wingdings" panose="05000000000000000000" pitchFamily="2" charset="2"/>
              <a:buChar char="ü"/>
            </a:pPr>
            <a:r>
              <a:rPr lang="es-AR" sz="2400" dirty="0">
                <a:latin typeface="Calibri" panose="020F0502020204030204" pitchFamily="34" charset="0"/>
                <a:cs typeface="Calibri" panose="020F0502020204030204" pitchFamily="34" charset="0"/>
              </a:rPr>
              <a:t>Registro oficial en proceso de implementación en el Sistema Nacional de Vigilancia de la Salud (SNVS): SISA</a:t>
            </a:r>
          </a:p>
          <a:p>
            <a:pPr marL="342900" marR="0" lvl="0" indent="-342900" algn="l" rtl="0">
              <a:lnSpc>
                <a:spcPct val="90000"/>
              </a:lnSpc>
              <a:spcBef>
                <a:spcPts val="0"/>
              </a:spcBef>
              <a:spcAft>
                <a:spcPts val="0"/>
              </a:spcAft>
              <a:buClr>
                <a:schemeClr val="dk1"/>
              </a:buClr>
              <a:buSzPts val="3600"/>
              <a:buFont typeface="Wingdings" panose="05000000000000000000" pitchFamily="2" charset="2"/>
              <a:buChar char="ü"/>
            </a:pPr>
            <a:r>
              <a:rPr lang="es-AR" sz="2400" dirty="0">
                <a:latin typeface="Calibri" panose="020F0502020204030204" pitchFamily="34" charset="0"/>
                <a:cs typeface="Calibri" panose="020F0502020204030204" pitchFamily="34" charset="0"/>
              </a:rPr>
              <a:t>Pesquisa Neonatal: ENO (Evento de Notificación Obligatoria) 2022.</a:t>
            </a:r>
          </a:p>
        </p:txBody>
      </p:sp>
      <p:graphicFrame>
        <p:nvGraphicFramePr>
          <p:cNvPr id="7" name="Objeto 6">
            <a:extLst>
              <a:ext uri="{FF2B5EF4-FFF2-40B4-BE49-F238E27FC236}">
                <a16:creationId xmlns:a16="http://schemas.microsoft.com/office/drawing/2014/main" id="{F564ED08-5F61-49D0-AAB5-659A1C092F99}"/>
              </a:ext>
            </a:extLst>
          </p:cNvPr>
          <p:cNvGraphicFramePr>
            <a:graphicFrameLocks noChangeAspect="1"/>
          </p:cNvGraphicFramePr>
          <p:nvPr>
            <p:extLst>
              <p:ext uri="{D42A27DB-BD31-4B8C-83A1-F6EECF244321}">
                <p14:modId xmlns:p14="http://schemas.microsoft.com/office/powerpoint/2010/main" val="4054816219"/>
              </p:ext>
            </p:extLst>
          </p:nvPr>
        </p:nvGraphicFramePr>
        <p:xfrm>
          <a:off x="6434254" y="2540949"/>
          <a:ext cx="5567100" cy="3037584"/>
        </p:xfrm>
        <a:graphic>
          <a:graphicData uri="http://schemas.openxmlformats.org/presentationml/2006/ole">
            <mc:AlternateContent xmlns:mc="http://schemas.openxmlformats.org/markup-compatibility/2006">
              <mc:Choice xmlns:v="urn:schemas-microsoft-com:vml" Requires="v">
                <p:oleObj spid="_x0000_s3126" name="Image" r:id="rId4" imgW="13002840" imgH="7085520" progId="Photoshop.Image.13">
                  <p:embed/>
                </p:oleObj>
              </mc:Choice>
              <mc:Fallback>
                <p:oleObj name="Image" r:id="rId4" imgW="13002840" imgH="7085520" progId="Photoshop.Image.13">
                  <p:embed/>
                  <p:pic>
                    <p:nvPicPr>
                      <p:cNvPr id="4" name="Objeto 3">
                        <a:extLst>
                          <a:ext uri="{FF2B5EF4-FFF2-40B4-BE49-F238E27FC236}">
                            <a16:creationId xmlns:a16="http://schemas.microsoft.com/office/drawing/2014/main" id="{C2EFA8EB-969A-4E38-BE44-93F1903763BA}"/>
                          </a:ext>
                        </a:extLst>
                      </p:cNvPr>
                      <p:cNvPicPr/>
                      <p:nvPr/>
                    </p:nvPicPr>
                    <p:blipFill>
                      <a:blip r:embed="rId5"/>
                      <a:stretch>
                        <a:fillRect/>
                      </a:stretch>
                    </p:blipFill>
                    <p:spPr>
                      <a:xfrm>
                        <a:off x="6434254" y="2540949"/>
                        <a:ext cx="5567100" cy="3037584"/>
                      </a:xfrm>
                      <a:prstGeom prst="rect">
                        <a:avLst/>
                      </a:prstGeom>
                    </p:spPr>
                  </p:pic>
                </p:oleObj>
              </mc:Fallback>
            </mc:AlternateContent>
          </a:graphicData>
        </a:graphic>
      </p:graphicFrame>
      <p:pic>
        <p:nvPicPr>
          <p:cNvPr id="8" name="Imagen 7">
            <a:extLst>
              <a:ext uri="{FF2B5EF4-FFF2-40B4-BE49-F238E27FC236}">
                <a16:creationId xmlns:a16="http://schemas.microsoft.com/office/drawing/2014/main" id="{0A2E1833-C889-4570-A080-130E40140E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540949"/>
            <a:ext cx="5920758" cy="2700558"/>
          </a:xfrm>
          <a:prstGeom prst="rect">
            <a:avLst/>
          </a:prstGeom>
        </p:spPr>
      </p:pic>
      <p:sp>
        <p:nvSpPr>
          <p:cNvPr id="9" name="Flecha: a la derecha 8">
            <a:extLst>
              <a:ext uri="{FF2B5EF4-FFF2-40B4-BE49-F238E27FC236}">
                <a16:creationId xmlns:a16="http://schemas.microsoft.com/office/drawing/2014/main" id="{BFA7AADC-48C1-41C2-A079-B2194C4A5EFD}"/>
              </a:ext>
            </a:extLst>
          </p:cNvPr>
          <p:cNvSpPr/>
          <p:nvPr/>
        </p:nvSpPr>
        <p:spPr>
          <a:xfrm>
            <a:off x="5419493" y="3470952"/>
            <a:ext cx="1014761" cy="490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CuadroTexto 3">
            <a:extLst>
              <a:ext uri="{FF2B5EF4-FFF2-40B4-BE49-F238E27FC236}">
                <a16:creationId xmlns:a16="http://schemas.microsoft.com/office/drawing/2014/main" id="{D7CA3F3F-A3F1-4A3C-8AE5-8B4F16BB51AB}"/>
              </a:ext>
            </a:extLst>
          </p:cNvPr>
          <p:cNvSpPr txBox="1"/>
          <p:nvPr/>
        </p:nvSpPr>
        <p:spPr>
          <a:xfrm>
            <a:off x="9570128" y="5841507"/>
            <a:ext cx="184731" cy="369332"/>
          </a:xfrm>
          <a:prstGeom prst="rect">
            <a:avLst/>
          </a:prstGeom>
          <a:noFill/>
        </p:spPr>
        <p:txBody>
          <a:bodyPr wrap="none" rtlCol="0">
            <a:spAutoFit/>
          </a:bodyPr>
          <a:lstStyle/>
          <a:p>
            <a:endParaRPr lang="es-AR" dirty="0"/>
          </a:p>
        </p:txBody>
      </p:sp>
      <p:sp>
        <p:nvSpPr>
          <p:cNvPr id="13" name="CuadroTexto 12">
            <a:extLst>
              <a:ext uri="{FF2B5EF4-FFF2-40B4-BE49-F238E27FC236}">
                <a16:creationId xmlns:a16="http://schemas.microsoft.com/office/drawing/2014/main" id="{E765C01D-6EE7-489B-BDE0-350068E99991}"/>
              </a:ext>
            </a:extLst>
          </p:cNvPr>
          <p:cNvSpPr txBox="1"/>
          <p:nvPr/>
        </p:nvSpPr>
        <p:spPr>
          <a:xfrm>
            <a:off x="9330431" y="5578533"/>
            <a:ext cx="2460482" cy="369332"/>
          </a:xfrm>
          <a:prstGeom prst="rect">
            <a:avLst/>
          </a:prstGeom>
          <a:noFill/>
        </p:spPr>
        <p:txBody>
          <a:bodyPr wrap="none" rtlCol="0">
            <a:spAutoFit/>
          </a:bodyPr>
          <a:lstStyle/>
          <a:p>
            <a:r>
              <a:rPr lang="es-AR" dirty="0"/>
              <a:t>nuevosnvs2@gmail.com</a:t>
            </a:r>
          </a:p>
        </p:txBody>
      </p:sp>
    </p:spTree>
    <p:extLst>
      <p:ext uri="{BB962C8B-B14F-4D97-AF65-F5344CB8AC3E}">
        <p14:creationId xmlns:p14="http://schemas.microsoft.com/office/powerpoint/2010/main" val="115436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ángulo 15">
            <a:extLst>
              <a:ext uri="{FF2B5EF4-FFF2-40B4-BE49-F238E27FC236}">
                <a16:creationId xmlns:a16="http://schemas.microsoft.com/office/drawing/2014/main" id="{AA3E703F-2D6A-450D-92CB-2F4547E91954}"/>
              </a:ext>
            </a:extLst>
          </p:cNvPr>
          <p:cNvSpPr/>
          <p:nvPr/>
        </p:nvSpPr>
        <p:spPr>
          <a:xfrm>
            <a:off x="7474998" y="0"/>
            <a:ext cx="471700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7" name="Gráfico 8">
            <a:extLst>
              <a:ext uri="{FF2B5EF4-FFF2-40B4-BE49-F238E27FC236}">
                <a16:creationId xmlns:a16="http://schemas.microsoft.com/office/drawing/2014/main" id="{03302510-2187-46C9-9468-0BCB6D3E15B7}"/>
              </a:ext>
            </a:extLst>
          </p:cNvPr>
          <p:cNvGraphicFramePr>
            <a:graphicFrameLocks/>
          </p:cNvGraphicFramePr>
          <p:nvPr>
            <p:extLst>
              <p:ext uri="{D42A27DB-BD31-4B8C-83A1-F6EECF244321}">
                <p14:modId xmlns:p14="http://schemas.microsoft.com/office/powerpoint/2010/main" val="1078505450"/>
              </p:ext>
            </p:extLst>
          </p:nvPr>
        </p:nvGraphicFramePr>
        <p:xfrm>
          <a:off x="1981200" y="563976"/>
          <a:ext cx="8229600" cy="5521325"/>
        </p:xfrm>
        <a:graphic>
          <a:graphicData uri="http://schemas.openxmlformats.org/presentationml/2006/ole">
            <mc:AlternateContent xmlns:mc="http://schemas.openxmlformats.org/markup-compatibility/2006">
              <mc:Choice xmlns:v="urn:schemas-microsoft-com:vml" Requires="v">
                <p:oleObj spid="_x0000_s5172" name="Chart" r:id="rId4" imgW="8230313" imgH="5523455" progId="Excel.Chart.8">
                  <p:embed/>
                </p:oleObj>
              </mc:Choice>
              <mc:Fallback>
                <p:oleObj name="Chart" r:id="rId4" imgW="8230313" imgH="5523455" progId="Excel.Chart.8">
                  <p:embed/>
                  <p:pic>
                    <p:nvPicPr>
                      <p:cNvPr id="6146" name="Gráfico 8">
                        <a:extLst>
                          <a:ext uri="{FF2B5EF4-FFF2-40B4-BE49-F238E27FC236}">
                            <a16:creationId xmlns:a16="http://schemas.microsoft.com/office/drawing/2014/main" id="{5E9C67A3-0CED-40A4-94EE-00E614A47F6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63976"/>
                        <a:ext cx="82296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Imagen 2">
            <a:extLst>
              <a:ext uri="{FF2B5EF4-FFF2-40B4-BE49-F238E27FC236}">
                <a16:creationId xmlns:a16="http://schemas.microsoft.com/office/drawing/2014/main" id="{18013C21-47D2-46D1-94B0-41EB2ABC81E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65238" y="681451"/>
            <a:ext cx="11620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3">
            <a:extLst>
              <a:ext uri="{FF2B5EF4-FFF2-40B4-BE49-F238E27FC236}">
                <a16:creationId xmlns:a16="http://schemas.microsoft.com/office/drawing/2014/main" id="{24937DA3-EFCB-41EF-84F6-D781A8486CD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160000" y="838614"/>
            <a:ext cx="10191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2F30DDA1-87F6-408C-BBBA-CE10CFA29A23}"/>
              </a:ext>
            </a:extLst>
          </p:cNvPr>
          <p:cNvSpPr txBox="1"/>
          <p:nvPr/>
        </p:nvSpPr>
        <p:spPr>
          <a:xfrm>
            <a:off x="10160000" y="532226"/>
            <a:ext cx="284163" cy="306388"/>
          </a:xfrm>
          <a:prstGeom prst="rect">
            <a:avLst/>
          </a:prstGeom>
          <a:noFill/>
        </p:spPr>
        <p:txBody>
          <a:bodyPr wrap="none">
            <a:spAutoFit/>
          </a:bodyPr>
          <a:lstStyle/>
          <a:p>
            <a:pPr>
              <a:defRPr/>
            </a:pPr>
            <a:r>
              <a:rPr lang="es-ES" dirty="0">
                <a:solidFill>
                  <a:schemeClr val="bg2">
                    <a:lumMod val="75000"/>
                  </a:schemeClr>
                </a:solidFill>
              </a:rPr>
              <a:t>n</a:t>
            </a:r>
            <a:endParaRPr lang="es-AR" dirty="0">
              <a:solidFill>
                <a:schemeClr val="bg2">
                  <a:lumMod val="75000"/>
                </a:schemeClr>
              </a:solidFill>
            </a:endParaRPr>
          </a:p>
        </p:txBody>
      </p:sp>
      <p:sp>
        <p:nvSpPr>
          <p:cNvPr id="21" name="Flecha: hacia abajo 20">
            <a:extLst>
              <a:ext uri="{FF2B5EF4-FFF2-40B4-BE49-F238E27FC236}">
                <a16:creationId xmlns:a16="http://schemas.microsoft.com/office/drawing/2014/main" id="{CA776BB1-DDD3-47B5-9972-604CA4B22B7A}"/>
              </a:ext>
            </a:extLst>
          </p:cNvPr>
          <p:cNvSpPr/>
          <p:nvPr/>
        </p:nvSpPr>
        <p:spPr>
          <a:xfrm>
            <a:off x="8350250" y="1175164"/>
            <a:ext cx="188913" cy="300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2" name="Flecha: hacia abajo 21">
            <a:extLst>
              <a:ext uri="{FF2B5EF4-FFF2-40B4-BE49-F238E27FC236}">
                <a16:creationId xmlns:a16="http://schemas.microsoft.com/office/drawing/2014/main" id="{EE2F235C-23E9-4B2A-AFA6-43DD507FFA30}"/>
              </a:ext>
            </a:extLst>
          </p:cNvPr>
          <p:cNvSpPr/>
          <p:nvPr/>
        </p:nvSpPr>
        <p:spPr>
          <a:xfrm>
            <a:off x="9396413" y="1718089"/>
            <a:ext cx="176212" cy="1152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cxnSp>
        <p:nvCxnSpPr>
          <p:cNvPr id="23" name="Conector recto 22">
            <a:extLst>
              <a:ext uri="{FF2B5EF4-FFF2-40B4-BE49-F238E27FC236}">
                <a16:creationId xmlns:a16="http://schemas.microsoft.com/office/drawing/2014/main" id="{3502591E-EA3E-4E9A-987C-ED727420FE96}"/>
              </a:ext>
            </a:extLst>
          </p:cNvPr>
          <p:cNvCxnSpPr/>
          <p:nvPr/>
        </p:nvCxnSpPr>
        <p:spPr>
          <a:xfrm>
            <a:off x="5948363" y="1718089"/>
            <a:ext cx="352425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3C134504-6B1D-4417-9FB5-AF24246FF4D7}"/>
              </a:ext>
            </a:extLst>
          </p:cNvPr>
          <p:cNvCxnSpPr>
            <a:cxnSpLocks/>
          </p:cNvCxnSpPr>
          <p:nvPr/>
        </p:nvCxnSpPr>
        <p:spPr>
          <a:xfrm>
            <a:off x="2538413" y="1976851"/>
            <a:ext cx="6751637"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5" name="Elipse 24">
            <a:extLst>
              <a:ext uri="{FF2B5EF4-FFF2-40B4-BE49-F238E27FC236}">
                <a16:creationId xmlns:a16="http://schemas.microsoft.com/office/drawing/2014/main" id="{507078D0-CEA8-475B-AE42-26EF31503096}"/>
              </a:ext>
            </a:extLst>
          </p:cNvPr>
          <p:cNvSpPr/>
          <p:nvPr/>
        </p:nvSpPr>
        <p:spPr>
          <a:xfrm>
            <a:off x="1981200" y="1621251"/>
            <a:ext cx="557213" cy="544513"/>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6" name="CuadroTexto 10">
            <a:extLst>
              <a:ext uri="{FF2B5EF4-FFF2-40B4-BE49-F238E27FC236}">
                <a16:creationId xmlns:a16="http://schemas.microsoft.com/office/drawing/2014/main" id="{16D7AF56-7C48-4940-B13D-902CD44B77BC}"/>
              </a:ext>
            </a:extLst>
          </p:cNvPr>
          <p:cNvSpPr txBox="1">
            <a:spLocks noChangeArrowheads="1"/>
          </p:cNvSpPr>
          <p:nvPr/>
        </p:nvSpPr>
        <p:spPr bwMode="auto">
          <a:xfrm>
            <a:off x="10301288" y="2043526"/>
            <a:ext cx="1395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S" altLang="es-AR" sz="1800">
                <a:solidFill>
                  <a:srgbClr val="0070C0"/>
                </a:solidFill>
              </a:rPr>
              <a:t>- 136.000 RN</a:t>
            </a:r>
          </a:p>
          <a:p>
            <a:pPr>
              <a:lnSpc>
                <a:spcPct val="100000"/>
              </a:lnSpc>
              <a:spcBef>
                <a:spcPct val="0"/>
              </a:spcBef>
              <a:buFontTx/>
              <a:buNone/>
            </a:pPr>
            <a:r>
              <a:rPr lang="es-ES" altLang="es-AR" sz="1800">
                <a:solidFill>
                  <a:srgbClr val="0070C0"/>
                </a:solidFill>
              </a:rPr>
              <a:t>- 30%</a:t>
            </a:r>
            <a:endParaRPr lang="es-AR" altLang="es-AR" sz="1800">
              <a:solidFill>
                <a:srgbClr val="0070C0"/>
              </a:solidFill>
            </a:endParaRPr>
          </a:p>
        </p:txBody>
      </p:sp>
    </p:spTree>
    <p:extLst>
      <p:ext uri="{BB962C8B-B14F-4D97-AF65-F5344CB8AC3E}">
        <p14:creationId xmlns:p14="http://schemas.microsoft.com/office/powerpoint/2010/main" val="126718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6" name="Tabla 6">
            <a:extLst>
              <a:ext uri="{FF2B5EF4-FFF2-40B4-BE49-F238E27FC236}">
                <a16:creationId xmlns:a16="http://schemas.microsoft.com/office/drawing/2014/main" id="{FFFE10B2-763B-467B-A224-99159901C097}"/>
              </a:ext>
            </a:extLst>
          </p:cNvPr>
          <p:cNvGraphicFramePr>
            <a:graphicFrameLocks noGrp="1"/>
          </p:cNvGraphicFramePr>
          <p:nvPr/>
        </p:nvGraphicFramePr>
        <p:xfrm>
          <a:off x="481917" y="203840"/>
          <a:ext cx="11172224" cy="5687394"/>
        </p:xfrm>
        <a:graphic>
          <a:graphicData uri="http://schemas.openxmlformats.org/drawingml/2006/table">
            <a:tbl>
              <a:tblPr firstRow="1" bandRow="1">
                <a:tableStyleId>{35758FB7-9AC5-4552-8A53-C91805E547FA}</a:tableStyleId>
              </a:tblPr>
              <a:tblGrid>
                <a:gridCol w="1916092">
                  <a:extLst>
                    <a:ext uri="{9D8B030D-6E8A-4147-A177-3AD203B41FA5}">
                      <a16:colId xmlns:a16="http://schemas.microsoft.com/office/drawing/2014/main" val="20000"/>
                    </a:ext>
                  </a:extLst>
                </a:gridCol>
                <a:gridCol w="680569">
                  <a:extLst>
                    <a:ext uri="{9D8B030D-6E8A-4147-A177-3AD203B41FA5}">
                      <a16:colId xmlns:a16="http://schemas.microsoft.com/office/drawing/2014/main" val="20001"/>
                    </a:ext>
                  </a:extLst>
                </a:gridCol>
                <a:gridCol w="1203588">
                  <a:extLst>
                    <a:ext uri="{9D8B030D-6E8A-4147-A177-3AD203B41FA5}">
                      <a16:colId xmlns:a16="http://schemas.microsoft.com/office/drawing/2014/main" val="20002"/>
                    </a:ext>
                  </a:extLst>
                </a:gridCol>
                <a:gridCol w="1203587">
                  <a:extLst>
                    <a:ext uri="{9D8B030D-6E8A-4147-A177-3AD203B41FA5}">
                      <a16:colId xmlns:a16="http://schemas.microsoft.com/office/drawing/2014/main" val="20003"/>
                    </a:ext>
                  </a:extLst>
                </a:gridCol>
                <a:gridCol w="1307745">
                  <a:extLst>
                    <a:ext uri="{9D8B030D-6E8A-4147-A177-3AD203B41FA5}">
                      <a16:colId xmlns:a16="http://schemas.microsoft.com/office/drawing/2014/main" val="20004"/>
                    </a:ext>
                  </a:extLst>
                </a:gridCol>
                <a:gridCol w="745223">
                  <a:extLst>
                    <a:ext uri="{9D8B030D-6E8A-4147-A177-3AD203B41FA5}">
                      <a16:colId xmlns:a16="http://schemas.microsoft.com/office/drawing/2014/main" val="20005"/>
                    </a:ext>
                  </a:extLst>
                </a:gridCol>
                <a:gridCol w="1650381">
                  <a:extLst>
                    <a:ext uri="{9D8B030D-6E8A-4147-A177-3AD203B41FA5}">
                      <a16:colId xmlns:a16="http://schemas.microsoft.com/office/drawing/2014/main" val="20006"/>
                    </a:ext>
                  </a:extLst>
                </a:gridCol>
                <a:gridCol w="1215161">
                  <a:extLst>
                    <a:ext uri="{9D8B030D-6E8A-4147-A177-3AD203B41FA5}">
                      <a16:colId xmlns:a16="http://schemas.microsoft.com/office/drawing/2014/main" val="20007"/>
                    </a:ext>
                  </a:extLst>
                </a:gridCol>
                <a:gridCol w="1249878">
                  <a:extLst>
                    <a:ext uri="{9D8B030D-6E8A-4147-A177-3AD203B41FA5}">
                      <a16:colId xmlns:a16="http://schemas.microsoft.com/office/drawing/2014/main" val="20008"/>
                    </a:ext>
                  </a:extLst>
                </a:gridCol>
              </a:tblGrid>
              <a:tr h="498687">
                <a:tc rowSpan="2">
                  <a:txBody>
                    <a:bodyPr/>
                    <a:lstStyle/>
                    <a:p>
                      <a:pPr algn="ctr" fontAlgn="b"/>
                      <a:r>
                        <a:rPr lang="es-AR" sz="1800" b="1" u="none" strike="noStrike" dirty="0">
                          <a:solidFill>
                            <a:schemeClr val="bg1">
                              <a:lumMod val="95000"/>
                            </a:schemeClr>
                          </a:solidFill>
                          <a:effectLst/>
                          <a:latin typeface="MS Reference Sans Serif" panose="020B0604030504040204" pitchFamily="34" charset="0"/>
                        </a:rPr>
                        <a:t>Patología</a:t>
                      </a:r>
                      <a:endParaRPr lang="es-AR" sz="1800" b="1" i="0" u="none" strike="noStrike" dirty="0">
                        <a:solidFill>
                          <a:schemeClr val="bg1">
                            <a:lumMod val="95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gridSpan="4">
                  <a:txBody>
                    <a:bodyPr/>
                    <a:lstStyle/>
                    <a:p>
                      <a:pPr algn="ctr" fontAlgn="b"/>
                      <a:r>
                        <a:rPr lang="es-ES" sz="1400" b="1" i="0" u="none" strike="noStrike" dirty="0">
                          <a:solidFill>
                            <a:schemeClr val="bg1">
                              <a:lumMod val="95000"/>
                            </a:schemeClr>
                          </a:solidFill>
                          <a:effectLst/>
                          <a:latin typeface="MS Reference Sans Serif" panose="020B0604030504040204" pitchFamily="34" charset="0"/>
                        </a:rPr>
                        <a:t>Sector Público Nacional (2006-2022)</a:t>
                      </a:r>
                      <a:endParaRPr lang="es-AR" sz="1400" b="1" i="0" u="none" strike="noStrike" dirty="0">
                        <a:solidFill>
                          <a:schemeClr val="bg1">
                            <a:lumMod val="95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hMerge="1">
                  <a:txBody>
                    <a:bodyPr/>
                    <a:lstStyle/>
                    <a:p>
                      <a:pPr algn="ctr" fontAlgn="b"/>
                      <a:endParaRPr lang="es-AR" sz="1400" b="0" i="0" u="none" strike="noStrike" dirty="0">
                        <a:solidFill>
                          <a:schemeClr val="bg1">
                            <a:lumMod val="95000"/>
                          </a:schemeClr>
                        </a:solidFill>
                        <a:effectLst/>
                        <a:latin typeface="MS Reference Sans Serif" panose="020B060403050404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hMerge="1">
                  <a:txBody>
                    <a:bodyPr/>
                    <a:lstStyle/>
                    <a:p>
                      <a:pPr algn="ctr" fontAlgn="b"/>
                      <a:endParaRPr lang="es-AR" sz="1400" b="0" i="0" u="none" strike="noStrike" dirty="0">
                        <a:solidFill>
                          <a:schemeClr val="bg1">
                            <a:lumMod val="95000"/>
                          </a:schemeClr>
                        </a:solidFill>
                        <a:effectLst/>
                        <a:latin typeface="MS Reference Sans Serif" panose="020B060403050404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hMerge="1">
                  <a:txBody>
                    <a:bodyPr/>
                    <a:lstStyle/>
                    <a:p>
                      <a:pPr algn="ctr" fontAlgn="b"/>
                      <a:endParaRPr lang="es-AR" sz="1400" b="0" i="0" u="none" strike="noStrike" dirty="0">
                        <a:solidFill>
                          <a:schemeClr val="bg1">
                            <a:lumMod val="95000"/>
                          </a:schemeClr>
                        </a:solidFill>
                        <a:effectLst/>
                        <a:latin typeface="MS Reference Sans Serif" panose="020B060403050404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4">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ES" sz="1400" b="1" i="0" u="none" strike="noStrike" dirty="0">
                          <a:solidFill>
                            <a:schemeClr val="bg1">
                              <a:lumMod val="95000"/>
                            </a:schemeClr>
                          </a:solidFill>
                          <a:effectLst/>
                          <a:latin typeface="MS Reference Sans Serif" panose="020B0604030504040204" pitchFamily="34" charset="0"/>
                        </a:rPr>
                        <a:t>Programa Nacional Fortalecimiento (2006-2022)</a:t>
                      </a:r>
                      <a:endParaRPr lang="es-AR" sz="1400" b="1" i="0" u="none" strike="noStrike" dirty="0">
                        <a:solidFill>
                          <a:schemeClr val="bg1">
                            <a:lumMod val="95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hMerge="1">
                  <a:txBody>
                    <a:bodyPr/>
                    <a:lstStyle/>
                    <a:p>
                      <a:pPr algn="ctr" fontAlgn="b"/>
                      <a:endParaRPr lang="es-AR" sz="1400" b="0" i="0" u="none" strike="noStrike" dirty="0">
                        <a:solidFill>
                          <a:schemeClr val="bg1">
                            <a:lumMod val="95000"/>
                          </a:schemeClr>
                        </a:solidFill>
                        <a:effectLst/>
                        <a:latin typeface="MS Reference Sans Serif" panose="020B060403050404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hMerge="1">
                  <a:txBody>
                    <a:bodyPr/>
                    <a:lstStyle/>
                    <a:p>
                      <a:pPr algn="ctr" fontAlgn="b"/>
                      <a:endParaRPr lang="es-AR" sz="1400" b="0" i="0" u="none" strike="noStrike" dirty="0">
                        <a:solidFill>
                          <a:schemeClr val="bg1">
                            <a:lumMod val="95000"/>
                          </a:schemeClr>
                        </a:solidFill>
                        <a:effectLst/>
                        <a:latin typeface="MS Reference Sans Serif" panose="020B060403050404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hMerge="1">
                  <a:txBody>
                    <a:bodyPr/>
                    <a:lstStyle/>
                    <a:p>
                      <a:pPr algn="ctr" fontAlgn="b"/>
                      <a:endParaRPr lang="es-AR" sz="1400" b="0" i="0" u="none" strike="noStrike" dirty="0">
                        <a:solidFill>
                          <a:schemeClr val="bg1">
                            <a:lumMod val="95000"/>
                          </a:schemeClr>
                        </a:solidFill>
                        <a:effectLst/>
                        <a:latin typeface="MS Reference Sans Serif" panose="020B060403050404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71490">
                <a:tc vMerge="1">
                  <a:txBody>
                    <a:bodyPr/>
                    <a:lstStyle/>
                    <a:p>
                      <a:endParaRPr lang="es-AR"/>
                    </a:p>
                  </a:txBody>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Casos</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1 en .. RN</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Casos/</a:t>
                      </a:r>
                    </a:p>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100.000</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Pesquisas RN</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Casos</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1 en .. RN</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Casos/</a:t>
                      </a:r>
                    </a:p>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100.000</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tc>
                  <a:txBody>
                    <a:bodyPr/>
                    <a:lstStyle/>
                    <a:p>
                      <a:pPr marR="0" algn="ctr" rtl="0" fontAlgn="b">
                        <a:lnSpc>
                          <a:spcPct val="100000"/>
                        </a:lnSpc>
                        <a:spcBef>
                          <a:spcPts val="0"/>
                        </a:spcBef>
                        <a:spcAft>
                          <a:spcPts val="0"/>
                        </a:spcAft>
                        <a:buClr>
                          <a:srgbClr val="000000"/>
                        </a:buClr>
                        <a:buFont typeface="Arial"/>
                      </a:pPr>
                      <a:r>
                        <a:rPr lang="es-ES" sz="1400" b="0" i="0" u="none" strike="noStrike" cap="none" dirty="0">
                          <a:solidFill>
                            <a:schemeClr val="bg1">
                              <a:lumMod val="95000"/>
                            </a:schemeClr>
                          </a:solidFill>
                          <a:effectLst/>
                          <a:latin typeface="MS Reference Sans Serif" panose="020B0604030504040204" pitchFamily="34" charset="0"/>
                          <a:ea typeface="+mn-ea"/>
                          <a:cs typeface="+mn-cs"/>
                          <a:sym typeface="Arial"/>
                        </a:rPr>
                        <a:t>Pesquisas RN</a:t>
                      </a:r>
                      <a:endParaRPr lang="es-AR" sz="1400" b="0" i="0" u="none" strike="noStrike" cap="none" dirty="0">
                        <a:solidFill>
                          <a:schemeClr val="bg1">
                            <a:lumMod val="95000"/>
                          </a:schemeClr>
                        </a:solidFill>
                        <a:effectLst/>
                        <a:latin typeface="MS Reference Sans Serif" panose="020B0604030504040204" pitchFamily="34" charset="0"/>
                        <a:ea typeface="+mn-ea"/>
                        <a:cs typeface="+mn-cs"/>
                        <a:sym typeface="Arial"/>
                      </a:endParaRPr>
                    </a:p>
                  </a:txBody>
                  <a:tcPr marL="7620" marR="7620" marT="7620" marB="0" anchor="ctr">
                    <a:solidFill>
                      <a:schemeClr val="accent1">
                        <a:lumMod val="50000"/>
                      </a:schemeClr>
                    </a:solidFill>
                  </a:tcPr>
                </a:tc>
                <a:extLst>
                  <a:ext uri="{0D108BD9-81ED-4DB2-BD59-A6C34878D82A}">
                    <a16:rowId xmlns:a16="http://schemas.microsoft.com/office/drawing/2014/main" val="10001"/>
                  </a:ext>
                </a:extLst>
              </a:tr>
              <a:tr h="395569">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Hipotiroidismo Congénito</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3747</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1649,7</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60,6</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6181417</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dirty="0">
                          <a:solidFill>
                            <a:srgbClr val="002060"/>
                          </a:solidFill>
                          <a:effectLst/>
                          <a:latin typeface="MS Reference Sans Serif" panose="020B0604030504040204" pitchFamily="34" charset="0"/>
                        </a:rPr>
                        <a:t>2395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1609,6</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61,7</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95569">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Fenilcetonuria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175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35320,7</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2,8</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6181122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a:solidFill>
                            <a:srgbClr val="002060"/>
                          </a:solidFill>
                          <a:effectLst/>
                          <a:latin typeface="MS Reference Sans Serif" panose="020B0604030504040204" pitchFamily="34" charset="0"/>
                        </a:rPr>
                        <a:t>95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40897,2</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2,5</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95569">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HPA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140</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44150,9</a:t>
                      </a:r>
                    </a:p>
                  </a:txBody>
                  <a:tcPr marL="7620" marR="7620" marT="7620" marB="0" anchor="ctr"/>
                </a:tc>
                <a:tc>
                  <a:txBody>
                    <a:bodyPr/>
                    <a:lstStyle/>
                    <a:p>
                      <a:pPr algn="ctr" rtl="0" fontAlgn="b"/>
                      <a:r>
                        <a:rPr lang="es-AR" sz="1400" b="0" i="0" u="none" strike="noStrike">
                          <a:solidFill>
                            <a:srgbClr val="002060"/>
                          </a:solidFill>
                          <a:effectLst/>
                          <a:latin typeface="MS Reference Sans Serif" panose="020B0604030504040204" pitchFamily="34" charset="0"/>
                        </a:rPr>
                        <a:t>2,3</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6181122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a:solidFill>
                            <a:srgbClr val="002060"/>
                          </a:solidFill>
                          <a:effectLst/>
                          <a:latin typeface="MS Reference Sans Serif" panose="020B0604030504040204" pitchFamily="34" charset="0"/>
                        </a:rPr>
                        <a:t>65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59772,8</a:t>
                      </a:r>
                    </a:p>
                  </a:txBody>
                  <a:tcPr marL="7620" marR="7620" marT="7620" marB="0" anchor="ctr"/>
                </a:tc>
                <a:tc>
                  <a:txBody>
                    <a:bodyPr/>
                    <a:lstStyle/>
                    <a:p>
                      <a:pPr algn="ctr" fontAlgn="b"/>
                      <a:r>
                        <a:rPr lang="es-AR" sz="1400" b="0" i="0" u="none" strike="noStrike">
                          <a:solidFill>
                            <a:srgbClr val="002060"/>
                          </a:solidFill>
                          <a:effectLst/>
                          <a:latin typeface="MS Reference Sans Serif" panose="020B0604030504040204" pitchFamily="34" charset="0"/>
                        </a:rPr>
                        <a:t>1,7</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95569">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PKU+HPA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315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19622,6</a:t>
                      </a:r>
                    </a:p>
                  </a:txBody>
                  <a:tcPr marL="7620" marR="7620" marT="7620" marB="0" anchor="ctr"/>
                </a:tc>
                <a:tc>
                  <a:txBody>
                    <a:bodyPr/>
                    <a:lstStyle/>
                    <a:p>
                      <a:pPr algn="ctr" rtl="0" fontAlgn="b"/>
                      <a:r>
                        <a:rPr lang="es-AR" sz="1400" b="0" i="0" u="none" strike="noStrike">
                          <a:solidFill>
                            <a:srgbClr val="002060"/>
                          </a:solidFill>
                          <a:effectLst/>
                          <a:latin typeface="MS Reference Sans Serif" panose="020B0604030504040204" pitchFamily="34" charset="0"/>
                        </a:rPr>
                        <a:t>5,1</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6181122</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a:solidFill>
                            <a:srgbClr val="002060"/>
                          </a:solidFill>
                          <a:effectLst/>
                          <a:latin typeface="MS Reference Sans Serif" panose="020B0604030504040204" pitchFamily="34" charset="0"/>
                        </a:rPr>
                        <a:t>160</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24282,7</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4,1</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95569">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Hiperplasia Suprarrenal </a:t>
                      </a:r>
                      <a:r>
                        <a:rPr lang="es-AR" sz="1200" b="1" u="none" strike="noStrike" dirty="0" err="1">
                          <a:solidFill>
                            <a:schemeClr val="accent5">
                              <a:lumMod val="50000"/>
                            </a:schemeClr>
                          </a:solidFill>
                          <a:effectLst/>
                          <a:latin typeface="MS Reference Sans Serif" panose="020B0604030504040204" pitchFamily="34" charset="0"/>
                        </a:rPr>
                        <a:t>Congenita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381</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15298,9</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6,5</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5828901</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a:solidFill>
                            <a:srgbClr val="002060"/>
                          </a:solidFill>
                          <a:effectLst/>
                          <a:latin typeface="MS Reference Sans Serif" panose="020B0604030504040204" pitchFamily="34" charset="0"/>
                        </a:rPr>
                        <a:t>263</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14772,8</a:t>
                      </a:r>
                    </a:p>
                  </a:txBody>
                  <a:tcPr marL="7620" marR="7620" marT="7620" marB="0" anchor="ctr"/>
                </a:tc>
                <a:tc>
                  <a:txBody>
                    <a:bodyPr/>
                    <a:lstStyle/>
                    <a:p>
                      <a:pPr algn="ctr" fontAlgn="b"/>
                      <a:r>
                        <a:rPr lang="es-AR" sz="1400" b="0" i="0" u="none" strike="noStrike">
                          <a:solidFill>
                            <a:srgbClr val="002060"/>
                          </a:solidFill>
                          <a:effectLst/>
                          <a:latin typeface="MS Reference Sans Serif" panose="020B0604030504040204" pitchFamily="34" charset="0"/>
                        </a:rPr>
                        <a:t>6,8</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95569">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Galactosemia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98</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59241,3</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1,7</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5805643</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dirty="0">
                          <a:solidFill>
                            <a:srgbClr val="002060"/>
                          </a:solidFill>
                          <a:effectLst/>
                          <a:latin typeface="MS Reference Sans Serif" panose="020B0604030504040204" pitchFamily="34" charset="0"/>
                        </a:rPr>
                        <a:t>35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111006,7</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0,9</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10794">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Deficiencia Total </a:t>
                      </a:r>
                      <a:r>
                        <a:rPr lang="es-AR" sz="1200" b="1" u="none" strike="noStrike" dirty="0" err="1">
                          <a:solidFill>
                            <a:schemeClr val="accent5">
                              <a:lumMod val="50000"/>
                            </a:schemeClr>
                          </a:solidFill>
                          <a:effectLst/>
                          <a:latin typeface="MS Reference Sans Serif" panose="020B0604030504040204" pitchFamily="34" charset="0"/>
                        </a:rPr>
                        <a:t>Biotinidasa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38</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152791,8</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0,7</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5806088</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dirty="0">
                          <a:solidFill>
                            <a:srgbClr val="002060"/>
                          </a:solidFill>
                          <a:effectLst/>
                          <a:latin typeface="MS Reference Sans Serif" panose="020B0604030504040204" pitchFamily="34" charset="0"/>
                        </a:rPr>
                        <a:t>23</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168923,2</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0,6</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25125">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Deficiencia Parcial </a:t>
                      </a:r>
                      <a:r>
                        <a:rPr lang="es-AR" sz="1200" b="1" u="none" strike="noStrike" dirty="0" err="1">
                          <a:solidFill>
                            <a:schemeClr val="accent5">
                              <a:lumMod val="50000"/>
                            </a:schemeClr>
                          </a:solidFill>
                          <a:effectLst/>
                          <a:latin typeface="MS Reference Sans Serif" panose="020B0604030504040204" pitchFamily="34" charset="0"/>
                        </a:rPr>
                        <a:t>Biotinidasa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59</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98408,3</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1</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5806088</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dirty="0">
                          <a:solidFill>
                            <a:srgbClr val="002060"/>
                          </a:solidFill>
                          <a:effectLst/>
                          <a:latin typeface="MS Reference Sans Serif" panose="020B0604030504040204" pitchFamily="34" charset="0"/>
                        </a:rPr>
                        <a:t>45</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86338,5</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1,2</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465908">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Deficiencia </a:t>
                      </a:r>
                      <a:r>
                        <a:rPr lang="es-AR" sz="1200" b="1" u="none" strike="noStrike" dirty="0" err="1">
                          <a:solidFill>
                            <a:schemeClr val="accent5">
                              <a:lumMod val="50000"/>
                            </a:schemeClr>
                          </a:solidFill>
                          <a:effectLst/>
                          <a:latin typeface="MS Reference Sans Serif" panose="020B0604030504040204" pitchFamily="34" charset="0"/>
                        </a:rPr>
                        <a:t>Biotinidasa</a:t>
                      </a:r>
                      <a:r>
                        <a:rPr lang="es-AR" sz="1200" b="1" u="none" strike="noStrike" dirty="0">
                          <a:solidFill>
                            <a:schemeClr val="accent5">
                              <a:lumMod val="50000"/>
                            </a:schemeClr>
                          </a:solidFill>
                          <a:effectLst/>
                          <a:latin typeface="MS Reference Sans Serif" panose="020B0604030504040204" pitchFamily="34" charset="0"/>
                        </a:rPr>
                        <a:t> (T+P)</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97</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59856,6</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1,7</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5806088</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a:solidFill>
                            <a:srgbClr val="002060"/>
                          </a:solidFill>
                          <a:effectLst/>
                          <a:latin typeface="MS Reference Sans Serif" panose="020B0604030504040204" pitchFamily="34" charset="0"/>
                        </a:rPr>
                        <a:t>68</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57135,8</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1,8</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505286">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Fibrosis Quística</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s-AR" sz="1400" b="0" i="0" u="none" strike="noStrike" dirty="0">
                          <a:solidFill>
                            <a:srgbClr val="002060"/>
                          </a:solidFill>
                          <a:effectLst/>
                          <a:latin typeface="MS Reference Sans Serif" panose="020B0604030504040204" pitchFamily="34" charset="0"/>
                        </a:rPr>
                        <a:t>530</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rtl="0" fontAlgn="b"/>
                      <a:r>
                        <a:rPr lang="es-AR" sz="1400" b="0" i="0" u="none" strike="noStrike" dirty="0">
                          <a:solidFill>
                            <a:srgbClr val="002060"/>
                          </a:solidFill>
                          <a:effectLst/>
                          <a:latin typeface="MS Reference Sans Serif" panose="020B0604030504040204" pitchFamily="34" charset="0"/>
                        </a:rPr>
                        <a:t>10083,5</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9,9</a:t>
                      </a:r>
                    </a:p>
                  </a:txBody>
                  <a:tcPr marL="7620" marR="7620" marT="7620" marB="0" anchor="ctr"/>
                </a:tc>
                <a:tc>
                  <a:txBody>
                    <a:bodyPr/>
                    <a:lstStyle/>
                    <a:p>
                      <a:pPr algn="ctr" rtl="0" fontAlgn="b"/>
                      <a:r>
                        <a:rPr lang="es-AR" sz="1400" b="0" i="0" u="none" strike="noStrike" dirty="0">
                          <a:solidFill>
                            <a:srgbClr val="002060"/>
                          </a:solidFill>
                          <a:effectLst/>
                          <a:latin typeface="MS Reference Sans Serif" panose="020B0604030504040204" pitchFamily="34" charset="0"/>
                        </a:rPr>
                        <a:t>5344258</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AR" sz="1400" b="0" i="0" u="none" strike="noStrike" dirty="0">
                          <a:solidFill>
                            <a:srgbClr val="002060"/>
                          </a:solidFill>
                          <a:effectLst/>
                          <a:latin typeface="MS Reference Sans Serif" panose="020B0604030504040204" pitchFamily="34" charset="0"/>
                        </a:rPr>
                        <a:t>332</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r>
                        <a:rPr lang="es-AR" sz="1400" b="0" i="0" u="none" strike="noStrike" dirty="0">
                          <a:solidFill>
                            <a:srgbClr val="002060"/>
                          </a:solidFill>
                          <a:effectLst/>
                          <a:latin typeface="MS Reference Sans Serif" panose="020B0604030504040204" pitchFamily="34" charset="0"/>
                        </a:rPr>
                        <a:t>9908,9</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10,1</a:t>
                      </a:r>
                    </a:p>
                  </a:txBody>
                  <a:tcPr marL="7620" marR="7620" marT="7620" marB="0" anchor="ctr"/>
                </a:tc>
                <a:tc>
                  <a:txBody>
                    <a:bodyPr/>
                    <a:lstStyle/>
                    <a:p>
                      <a:pPr algn="ctr" fontAlgn="b"/>
                      <a:r>
                        <a:rPr lang="es-AR" sz="1400" b="0" i="0" u="none" strike="noStrike" dirty="0">
                          <a:solidFill>
                            <a:srgbClr val="002060"/>
                          </a:solidFill>
                          <a:effectLst/>
                          <a:latin typeface="MS Reference Sans Serif" panose="020B0604030504040204" pitchFamily="34" charset="0"/>
                        </a:rPr>
                        <a:t>3885234</a:t>
                      </a:r>
                    </a:p>
                  </a:txBody>
                  <a:tcPr marL="7620" marR="7620" marT="762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525849">
                <a:tc>
                  <a:txBody>
                    <a:bodyPr/>
                    <a:lstStyle/>
                    <a:p>
                      <a:pPr algn="ctr" fontAlgn="b"/>
                      <a:r>
                        <a:rPr lang="es-AR" sz="1200" b="1" u="none" strike="noStrike" dirty="0">
                          <a:solidFill>
                            <a:schemeClr val="accent5">
                              <a:lumMod val="50000"/>
                            </a:schemeClr>
                          </a:solidFill>
                          <a:effectLst/>
                          <a:latin typeface="MS Reference Sans Serif" panose="020B0604030504040204" pitchFamily="34" charset="0"/>
                        </a:rPr>
                        <a:t>Patologías Ley Nacional 26279</a:t>
                      </a:r>
                      <a:endParaRPr lang="es-AR" sz="1200" b="1" i="0" u="none" strike="noStrike" dirty="0">
                        <a:solidFill>
                          <a:schemeClr val="accent5">
                            <a:lumMod val="50000"/>
                          </a:schemeClr>
                        </a:solidFill>
                        <a:effectLst/>
                        <a:latin typeface="MS Reference Sans Serif" panose="020B060403050404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s-AR" sz="1400" b="0" i="0" u="none" strike="noStrike" dirty="0">
                          <a:solidFill>
                            <a:srgbClr val="002060"/>
                          </a:solidFill>
                          <a:effectLst/>
                          <a:latin typeface="MS Reference Sans Serif" panose="020B0604030504040204" pitchFamily="34" charset="0"/>
                        </a:rPr>
                        <a:t>5168</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s-AR" sz="1400" b="0" i="0" u="none" strike="noStrike" dirty="0">
                          <a:solidFill>
                            <a:srgbClr val="002060"/>
                          </a:solidFill>
                          <a:effectLst/>
                          <a:latin typeface="MS Reference Sans Serif" panose="020B0604030504040204" pitchFamily="34" charset="0"/>
                        </a:rPr>
                        <a:t>1196,1</a:t>
                      </a:r>
                    </a:p>
                  </a:txBody>
                  <a:tcPr marL="7620" marR="7620" marT="762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s-AR" sz="1400" b="0" i="0" u="none" strike="noStrike" dirty="0">
                          <a:solidFill>
                            <a:srgbClr val="002060"/>
                          </a:solidFill>
                          <a:effectLst/>
                          <a:latin typeface="MS Reference Sans Serif" panose="020B0604030504040204" pitchFamily="34" charset="0"/>
                        </a:rPr>
                        <a:t>83,6</a:t>
                      </a:r>
                    </a:p>
                  </a:txBody>
                  <a:tcPr marL="7620" marR="7620" marT="762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s-AR" sz="1400" b="0" i="0" u="none" strike="noStrike" dirty="0">
                          <a:solidFill>
                            <a:srgbClr val="002060"/>
                          </a:solidFill>
                          <a:effectLst/>
                          <a:latin typeface="MS Reference Sans Serif" panose="020B0604030504040204" pitchFamily="34" charset="0"/>
                        </a:rPr>
                        <a:t>6181417</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s-AR" sz="1400" b="0" i="0" u="none" strike="noStrike" dirty="0">
                          <a:solidFill>
                            <a:srgbClr val="002060"/>
                          </a:solidFill>
                          <a:effectLst/>
                          <a:latin typeface="MS Reference Sans Serif" panose="020B0604030504040204" pitchFamily="34" charset="0"/>
                        </a:rPr>
                        <a:t>3252</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s-AR" sz="1400" b="0" i="0" u="none" strike="noStrike" dirty="0">
                          <a:solidFill>
                            <a:srgbClr val="002060"/>
                          </a:solidFill>
                          <a:effectLst/>
                          <a:latin typeface="MS Reference Sans Serif" panose="020B0604030504040204" pitchFamily="34" charset="0"/>
                        </a:rPr>
                        <a:t>1194,7</a:t>
                      </a:r>
                    </a:p>
                  </a:txBody>
                  <a:tcPr marL="7620" marR="7620" marT="762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s-AR" sz="1400" b="0" i="0" u="none" strike="noStrike" dirty="0">
                          <a:solidFill>
                            <a:srgbClr val="002060"/>
                          </a:solidFill>
                          <a:effectLst/>
                          <a:latin typeface="MS Reference Sans Serif" panose="020B0604030504040204" pitchFamily="34" charset="0"/>
                        </a:rPr>
                        <a:t>83,7</a:t>
                      </a:r>
                    </a:p>
                  </a:txBody>
                  <a:tcPr marL="7620" marR="7620" marT="7620" marB="0" anchor="ctr">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s-AR" sz="1400" b="0" i="0" u="none" strike="noStrike" dirty="0">
                          <a:solidFill>
                            <a:srgbClr val="002060"/>
                          </a:solidFill>
                          <a:effectLst/>
                          <a:latin typeface="MS Reference Sans Serif" panose="020B0604030504040204" pitchFamily="34" charset="0"/>
                        </a:rPr>
                        <a:t>3854645</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90271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BD6A54C-34AC-45C3-816F-2D6ABFD898F5}"/>
              </a:ext>
            </a:extLst>
          </p:cNvPr>
          <p:cNvSpPr/>
          <p:nvPr/>
        </p:nvSpPr>
        <p:spPr>
          <a:xfrm>
            <a:off x="7714695" y="-13547"/>
            <a:ext cx="4477305" cy="197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upo 9">
            <a:extLst>
              <a:ext uri="{FF2B5EF4-FFF2-40B4-BE49-F238E27FC236}">
                <a16:creationId xmlns:a16="http://schemas.microsoft.com/office/drawing/2014/main" id="{D282C4D8-3031-4B49-9DB8-9E634AAD7E83}"/>
              </a:ext>
            </a:extLst>
          </p:cNvPr>
          <p:cNvGrpSpPr/>
          <p:nvPr/>
        </p:nvGrpSpPr>
        <p:grpSpPr>
          <a:xfrm>
            <a:off x="0" y="200025"/>
            <a:ext cx="10210768" cy="6267418"/>
            <a:chOff x="0" y="200025"/>
            <a:chExt cx="10210768" cy="6267418"/>
          </a:xfrm>
        </p:grpSpPr>
        <p:sp>
          <p:nvSpPr>
            <p:cNvPr id="6" name="Title 3">
              <a:extLst>
                <a:ext uri="{FF2B5EF4-FFF2-40B4-BE49-F238E27FC236}">
                  <a16:creationId xmlns:a16="http://schemas.microsoft.com/office/drawing/2014/main" id="{21830D90-1503-4AE9-B787-D57628E661FA}"/>
                </a:ext>
              </a:extLst>
            </p:cNvPr>
            <p:cNvSpPr txBox="1">
              <a:spLocks/>
            </p:cNvSpPr>
            <p:nvPr/>
          </p:nvSpPr>
          <p:spPr>
            <a:xfrm>
              <a:off x="0" y="200025"/>
              <a:ext cx="8566951" cy="776288"/>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b="1" dirty="0">
                  <a:solidFill>
                    <a:srgbClr val="0070C0"/>
                  </a:solidFill>
                </a:rPr>
                <a:t>Incidencia HC, PKU, HSC y FQP</a:t>
              </a:r>
              <a:br>
                <a:rPr lang="es-ES" b="1" dirty="0">
                  <a:solidFill>
                    <a:srgbClr val="0070C0"/>
                  </a:solidFill>
                </a:rPr>
              </a:br>
              <a:r>
                <a:rPr lang="es-ES" sz="3100" b="1" dirty="0">
                  <a:solidFill>
                    <a:srgbClr val="0070C0"/>
                  </a:solidFill>
                </a:rPr>
                <a:t>Casos cada 100.000 RN vs Año (2006 a 2022)</a:t>
              </a:r>
              <a:endParaRPr lang="es-ES" b="1" dirty="0">
                <a:solidFill>
                  <a:srgbClr val="0070C0"/>
                </a:solidFill>
              </a:endParaRPr>
            </a:p>
          </p:txBody>
        </p:sp>
        <p:graphicFrame>
          <p:nvGraphicFramePr>
            <p:cNvPr id="11" name="Gráfico 5">
              <a:extLst>
                <a:ext uri="{FF2B5EF4-FFF2-40B4-BE49-F238E27FC236}">
                  <a16:creationId xmlns:a16="http://schemas.microsoft.com/office/drawing/2014/main" id="{C1715C43-CE34-45B2-8993-A826A10B8DBF}"/>
                </a:ext>
              </a:extLst>
            </p:cNvPr>
            <p:cNvGraphicFramePr>
              <a:graphicFrameLocks/>
            </p:cNvGraphicFramePr>
            <p:nvPr>
              <p:extLst>
                <p:ext uri="{D42A27DB-BD31-4B8C-83A1-F6EECF244321}">
                  <p14:modId xmlns:p14="http://schemas.microsoft.com/office/powerpoint/2010/main" val="2271572225"/>
                </p:ext>
              </p:extLst>
            </p:nvPr>
          </p:nvGraphicFramePr>
          <p:xfrm>
            <a:off x="1981232" y="1204945"/>
            <a:ext cx="8229536" cy="5262498"/>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CuadroTexto 7">
            <a:extLst>
              <a:ext uri="{FF2B5EF4-FFF2-40B4-BE49-F238E27FC236}">
                <a16:creationId xmlns:a16="http://schemas.microsoft.com/office/drawing/2014/main" id="{05C7AB71-376D-45CD-A35D-650206AA5FB2}"/>
              </a:ext>
            </a:extLst>
          </p:cNvPr>
          <p:cNvSpPr txBox="1"/>
          <p:nvPr/>
        </p:nvSpPr>
        <p:spPr>
          <a:xfrm>
            <a:off x="1733550" y="976313"/>
            <a:ext cx="298450" cy="338137"/>
          </a:xfrm>
          <a:prstGeom prst="rect">
            <a:avLst/>
          </a:prstGeom>
          <a:noFill/>
        </p:spPr>
        <p:txBody>
          <a:bodyPr wrap="none">
            <a:spAutoFit/>
          </a:bodyPr>
          <a:lstStyle/>
          <a:p>
            <a:pPr>
              <a:defRPr/>
            </a:pPr>
            <a:r>
              <a:rPr lang="es-ES" sz="1600" dirty="0">
                <a:solidFill>
                  <a:schemeClr val="bg2">
                    <a:lumMod val="75000"/>
                  </a:schemeClr>
                </a:solidFill>
              </a:rPr>
              <a:t>n</a:t>
            </a:r>
            <a:endParaRPr lang="es-AR" sz="1600" dirty="0">
              <a:solidFill>
                <a:schemeClr val="bg2">
                  <a:lumMod val="75000"/>
                </a:schemeClr>
              </a:solidFill>
            </a:endParaRPr>
          </a:p>
        </p:txBody>
      </p:sp>
      <p:sp>
        <p:nvSpPr>
          <p:cNvPr id="9" name="CuadroTexto 8">
            <a:extLst>
              <a:ext uri="{FF2B5EF4-FFF2-40B4-BE49-F238E27FC236}">
                <a16:creationId xmlns:a16="http://schemas.microsoft.com/office/drawing/2014/main" id="{8FADE221-D0ED-4E20-AB69-72138C25FDA0}"/>
              </a:ext>
            </a:extLst>
          </p:cNvPr>
          <p:cNvSpPr txBox="1"/>
          <p:nvPr/>
        </p:nvSpPr>
        <p:spPr>
          <a:xfrm>
            <a:off x="9885363" y="5764213"/>
            <a:ext cx="549275" cy="338137"/>
          </a:xfrm>
          <a:prstGeom prst="rect">
            <a:avLst/>
          </a:prstGeom>
          <a:noFill/>
        </p:spPr>
        <p:txBody>
          <a:bodyPr wrap="none">
            <a:spAutoFit/>
          </a:bodyPr>
          <a:lstStyle/>
          <a:p>
            <a:pPr>
              <a:defRPr/>
            </a:pPr>
            <a:r>
              <a:rPr lang="es-ES" sz="1600" dirty="0">
                <a:solidFill>
                  <a:schemeClr val="bg2">
                    <a:lumMod val="75000"/>
                  </a:schemeClr>
                </a:solidFill>
              </a:rPr>
              <a:t>Año</a:t>
            </a:r>
            <a:endParaRPr lang="es-AR" sz="1600" dirty="0">
              <a:solidFill>
                <a:schemeClr val="bg2">
                  <a:lumMod val="75000"/>
                </a:schemeClr>
              </a:solidFill>
            </a:endParaRPr>
          </a:p>
        </p:txBody>
      </p:sp>
    </p:spTree>
    <p:extLst>
      <p:ext uri="{BB962C8B-B14F-4D97-AF65-F5344CB8AC3E}">
        <p14:creationId xmlns:p14="http://schemas.microsoft.com/office/powerpoint/2010/main" val="367719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FD20ED17-1680-EA12-4121-351E0AE278CD}"/>
              </a:ext>
            </a:extLst>
          </p:cNvPr>
          <p:cNvSpPr txBox="1"/>
          <p:nvPr/>
        </p:nvSpPr>
        <p:spPr>
          <a:xfrm>
            <a:off x="2850332" y="2194871"/>
            <a:ext cx="6491335" cy="523220"/>
          </a:xfrm>
          <a:prstGeom prst="rect">
            <a:avLst/>
          </a:prstGeom>
          <a:noFill/>
        </p:spPr>
        <p:txBody>
          <a:bodyPr wrap="square" rtlCol="0">
            <a:spAutoFit/>
          </a:bodyPr>
          <a:lstStyle/>
          <a:p>
            <a:pPr algn="ctr"/>
            <a:r>
              <a:rPr lang="es-AR" sz="2800" dirty="0"/>
              <a:t>Taller Pesquisa Neonatal</a:t>
            </a:r>
          </a:p>
        </p:txBody>
      </p:sp>
      <p:sp>
        <p:nvSpPr>
          <p:cNvPr id="7" name="Título 1">
            <a:extLst>
              <a:ext uri="{FF2B5EF4-FFF2-40B4-BE49-F238E27FC236}">
                <a16:creationId xmlns:a16="http://schemas.microsoft.com/office/drawing/2014/main" id="{9FD9657F-8FCC-42DF-8A9D-59463E5B0A55}"/>
              </a:ext>
            </a:extLst>
          </p:cNvPr>
          <p:cNvSpPr txBox="1">
            <a:spLocks/>
          </p:cNvSpPr>
          <p:nvPr/>
        </p:nvSpPr>
        <p:spPr bwMode="auto">
          <a:xfrm>
            <a:off x="2184636" y="2766218"/>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pPr algn="ctr"/>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spTree>
    <p:extLst>
      <p:ext uri="{BB962C8B-B14F-4D97-AF65-F5344CB8AC3E}">
        <p14:creationId xmlns:p14="http://schemas.microsoft.com/office/powerpoint/2010/main" val="4146811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7" name="Tabla 5">
            <a:extLst>
              <a:ext uri="{FF2B5EF4-FFF2-40B4-BE49-F238E27FC236}">
                <a16:creationId xmlns:a16="http://schemas.microsoft.com/office/drawing/2014/main" id="{72520195-07B8-4055-918A-ADEBA67B73B4}"/>
              </a:ext>
            </a:extLst>
          </p:cNvPr>
          <p:cNvGraphicFramePr>
            <a:graphicFrameLocks noGrp="1"/>
          </p:cNvGraphicFramePr>
          <p:nvPr>
            <p:extLst>
              <p:ext uri="{D42A27DB-BD31-4B8C-83A1-F6EECF244321}">
                <p14:modId xmlns:p14="http://schemas.microsoft.com/office/powerpoint/2010/main" val="2191814007"/>
              </p:ext>
            </p:extLst>
          </p:nvPr>
        </p:nvGraphicFramePr>
        <p:xfrm>
          <a:off x="180858" y="1377806"/>
          <a:ext cx="11705995" cy="4448464"/>
        </p:xfrm>
        <a:graphic>
          <a:graphicData uri="http://schemas.openxmlformats.org/drawingml/2006/table">
            <a:tbl>
              <a:tblPr firstRow="1" bandRow="1">
                <a:tableStyleId>{5C22544A-7EE6-4342-B048-85BDC9FD1C3A}</a:tableStyleId>
              </a:tblPr>
              <a:tblGrid>
                <a:gridCol w="3925195">
                  <a:extLst>
                    <a:ext uri="{9D8B030D-6E8A-4147-A177-3AD203B41FA5}">
                      <a16:colId xmlns:a16="http://schemas.microsoft.com/office/drawing/2014/main" val="436921503"/>
                    </a:ext>
                  </a:extLst>
                </a:gridCol>
                <a:gridCol w="3911776">
                  <a:extLst>
                    <a:ext uri="{9D8B030D-6E8A-4147-A177-3AD203B41FA5}">
                      <a16:colId xmlns:a16="http://schemas.microsoft.com/office/drawing/2014/main" val="3393967182"/>
                    </a:ext>
                  </a:extLst>
                </a:gridCol>
                <a:gridCol w="3869024">
                  <a:extLst>
                    <a:ext uri="{9D8B030D-6E8A-4147-A177-3AD203B41FA5}">
                      <a16:colId xmlns:a16="http://schemas.microsoft.com/office/drawing/2014/main" val="3761416740"/>
                    </a:ext>
                  </a:extLst>
                </a:gridCol>
              </a:tblGrid>
              <a:tr h="568801">
                <a:tc>
                  <a:txBody>
                    <a:bodyPr/>
                    <a:lstStyle/>
                    <a:p>
                      <a:pPr algn="l" fontAlgn="t"/>
                      <a:r>
                        <a:rPr lang="es-AR" sz="1800" u="none" strike="noStrike" dirty="0">
                          <a:effectLst/>
                        </a:rPr>
                        <a:t> Artefacto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algn="l" fontAlgn="t"/>
                      <a:r>
                        <a:rPr lang="es-AR" sz="1800" u="none" strike="noStrike" dirty="0">
                          <a:effectLst/>
                        </a:rPr>
                        <a:t>Efecto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2744600607"/>
                  </a:ext>
                </a:extLst>
              </a:tr>
              <a:tr h="370840">
                <a:tc>
                  <a:txBody>
                    <a:bodyPr/>
                    <a:lstStyle/>
                    <a:p>
                      <a:pPr algn="l" fontAlgn="t"/>
                      <a:r>
                        <a:rPr lang="es-ES" sz="1800" b="0" i="0" u="none" strike="noStrike" dirty="0">
                          <a:solidFill>
                            <a:schemeClr val="bg1"/>
                          </a:solidFill>
                          <a:effectLst/>
                          <a:latin typeface="Arial" panose="020B0604020202020204" pitchFamily="34" charset="0"/>
                        </a:rPr>
                        <a:t>Contaminación EDTA / Citrato</a:t>
                      </a:r>
                    </a:p>
                    <a:p>
                      <a:pPr algn="l" fontAlgn="t"/>
                      <a:r>
                        <a:rPr lang="es-ES" sz="1800" b="0" i="0" u="none" strike="noStrike" dirty="0">
                          <a:solidFill>
                            <a:schemeClr val="bg1"/>
                          </a:solidFill>
                          <a:effectLst/>
                          <a:latin typeface="Arial" panose="020B0604020202020204" pitchFamily="34" charset="0"/>
                        </a:rPr>
                        <a:t>Heparina</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800" b="0" i="0" u="none" strike="noStrike" dirty="0">
                          <a:solidFill>
                            <a:schemeClr val="accent1">
                              <a:lumMod val="75000"/>
                            </a:schemeClr>
                          </a:solidFill>
                          <a:effectLst/>
                          <a:latin typeface="Arial" panose="020B0604020202020204" pitchFamily="34" charset="0"/>
                        </a:rPr>
                        <a:t>Lavado Marca Europio. </a:t>
                      </a:r>
                    </a:p>
                    <a:p>
                      <a:pPr algn="l" fontAlgn="t"/>
                      <a:r>
                        <a:rPr lang="es-AR" sz="1800" b="0" i="0" u="none" strike="noStrike" dirty="0">
                          <a:solidFill>
                            <a:schemeClr val="accent1">
                              <a:lumMod val="75000"/>
                            </a:schemeClr>
                          </a:solidFill>
                          <a:effectLst/>
                          <a:latin typeface="Arial" panose="020B0604020202020204" pitchFamily="34" charset="0"/>
                        </a:rPr>
                        <a:t>(inhibidor de PCR)</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AR" sz="1800" b="0" i="0" u="none" strike="noStrike" dirty="0">
                          <a:solidFill>
                            <a:schemeClr val="accent1">
                              <a:lumMod val="75000"/>
                            </a:schemeClr>
                          </a:solidFill>
                          <a:effectLst/>
                          <a:latin typeface="Arial" panose="020B0604020202020204" pitchFamily="34" charset="0"/>
                        </a:rPr>
                        <a:t>Falsos negativos TSH, IRT y Falsos positivos de 17OHP</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1806690"/>
                  </a:ext>
                </a:extLst>
              </a:tr>
              <a:tr h="370840">
                <a:tc>
                  <a:txBody>
                    <a:bodyPr/>
                    <a:lstStyle/>
                    <a:p>
                      <a:pPr algn="l" fontAlgn="t"/>
                      <a:r>
                        <a:rPr lang="es-ES" sz="1800" b="0" i="0" u="none" strike="noStrike" dirty="0">
                          <a:solidFill>
                            <a:schemeClr val="bg1"/>
                          </a:solidFill>
                          <a:effectLst/>
                          <a:latin typeface="Arial" panose="020B0604020202020204" pitchFamily="34" charset="0"/>
                        </a:rPr>
                        <a:t>Tiempo Tránsito Excesivo</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ES" altLang="es-ES" sz="1800" dirty="0">
                          <a:solidFill>
                            <a:schemeClr val="accent1">
                              <a:lumMod val="75000"/>
                            </a:schemeClr>
                          </a:solidFill>
                          <a:latin typeface="Arial" panose="020B0604020202020204" pitchFamily="34" charset="0"/>
                        </a:rPr>
                        <a:t>Destruye la actividad enzimática. </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s-ES" altLang="es-ES" sz="1800" dirty="0">
                          <a:solidFill>
                            <a:schemeClr val="accent1">
                              <a:lumMod val="75000"/>
                            </a:schemeClr>
                          </a:solidFill>
                          <a:latin typeface="Arial" panose="020B0604020202020204" pitchFamily="34" charset="0"/>
                        </a:rPr>
                        <a:t>Falsos positivos de Deficiencia de </a:t>
                      </a:r>
                      <a:r>
                        <a:rPr lang="es-ES" altLang="es-ES" sz="1800" dirty="0" err="1">
                          <a:solidFill>
                            <a:schemeClr val="accent1">
                              <a:lumMod val="75000"/>
                            </a:schemeClr>
                          </a:solidFill>
                          <a:latin typeface="Arial" panose="020B0604020202020204" pitchFamily="34" charset="0"/>
                        </a:rPr>
                        <a:t>Biotinidasa</a:t>
                      </a:r>
                      <a:r>
                        <a:rPr lang="es-ES" altLang="es-ES" sz="1800" dirty="0">
                          <a:solidFill>
                            <a:schemeClr val="accent1">
                              <a:lumMod val="75000"/>
                            </a:schemeClr>
                          </a:solidFill>
                          <a:latin typeface="Arial" panose="020B0604020202020204" pitchFamily="34" charset="0"/>
                        </a:rPr>
                        <a:t> (y Galactosemia x GALT). </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4683748"/>
                  </a:ext>
                </a:extLst>
              </a:tr>
              <a:tr h="370840">
                <a:tc>
                  <a:txBody>
                    <a:bodyPr/>
                    <a:lstStyle/>
                    <a:p>
                      <a:pPr algn="l" fontAlgn="t"/>
                      <a:r>
                        <a:rPr lang="es-ES" sz="1800" b="0" i="0" u="none" strike="noStrike" dirty="0">
                          <a:solidFill>
                            <a:schemeClr val="bg1"/>
                          </a:solidFill>
                          <a:effectLst/>
                          <a:latin typeface="Arial" panose="020B0604020202020204" pitchFamily="34" charset="0"/>
                        </a:rPr>
                        <a:t>Temperatura / Humedad</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ES" altLang="es-ES" sz="1800" dirty="0">
                          <a:solidFill>
                            <a:schemeClr val="accent1">
                              <a:lumMod val="75000"/>
                            </a:schemeClr>
                          </a:solidFill>
                          <a:latin typeface="Arial" panose="020B0604020202020204" pitchFamily="34" charset="0"/>
                        </a:rPr>
                        <a:t>Destruye la actividad enzimática. </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s-ES" altLang="es-ES" sz="1800" dirty="0">
                          <a:solidFill>
                            <a:schemeClr val="accent1">
                              <a:lumMod val="75000"/>
                            </a:schemeClr>
                          </a:solidFill>
                          <a:latin typeface="Arial" panose="020B0604020202020204" pitchFamily="34" charset="0"/>
                        </a:rPr>
                        <a:t>Falsos positivos de Deficiencia de </a:t>
                      </a:r>
                      <a:r>
                        <a:rPr lang="es-ES" altLang="es-ES" sz="1800" dirty="0" err="1">
                          <a:solidFill>
                            <a:schemeClr val="accent1">
                              <a:lumMod val="75000"/>
                            </a:schemeClr>
                          </a:solidFill>
                          <a:latin typeface="Arial" panose="020B0604020202020204" pitchFamily="34" charset="0"/>
                        </a:rPr>
                        <a:t>Biotinidasa</a:t>
                      </a:r>
                      <a:r>
                        <a:rPr lang="es-ES" altLang="es-ES" sz="1800" dirty="0">
                          <a:solidFill>
                            <a:schemeClr val="accent1">
                              <a:lumMod val="75000"/>
                            </a:schemeClr>
                          </a:solidFill>
                          <a:latin typeface="Arial" panose="020B0604020202020204" pitchFamily="34" charset="0"/>
                        </a:rPr>
                        <a:t> (y Galactosemia x GALT). </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24688984"/>
                  </a:ext>
                </a:extLst>
              </a:tr>
              <a:tr h="370840">
                <a:tc>
                  <a:txBody>
                    <a:bodyPr/>
                    <a:lstStyle/>
                    <a:p>
                      <a:pPr algn="l" fontAlgn="t"/>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ES" sz="1800" b="0" i="0" u="none" strike="noStrike" dirty="0" err="1">
                          <a:solidFill>
                            <a:schemeClr val="accent1">
                              <a:lumMod val="75000"/>
                            </a:schemeClr>
                          </a:solidFill>
                          <a:effectLst/>
                          <a:latin typeface="Arial" panose="020B0604020202020204" pitchFamily="34" charset="0"/>
                        </a:rPr>
                        <a:t>Desnaturalizacion</a:t>
                      </a:r>
                      <a:r>
                        <a:rPr lang="es-ES" sz="1800" b="0" i="0" u="none" strike="noStrike" dirty="0">
                          <a:solidFill>
                            <a:schemeClr val="accent1">
                              <a:lumMod val="75000"/>
                            </a:schemeClr>
                          </a:solidFill>
                          <a:effectLst/>
                          <a:latin typeface="Arial" panose="020B0604020202020204" pitchFamily="34" charset="0"/>
                        </a:rPr>
                        <a:t> Hb</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Sangre fijada. Elusión dificultosa</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982606"/>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800" b="0" i="0" u="none" strike="noStrike" dirty="0">
                          <a:solidFill>
                            <a:schemeClr val="bg1"/>
                          </a:solidFill>
                          <a:effectLst/>
                          <a:latin typeface="Arial" panose="020B0604020202020204" pitchFamily="34" charset="0"/>
                        </a:rPr>
                        <a:t>Contaminación Desinfectantes</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altLang="es-ES" sz="1800" dirty="0">
                          <a:solidFill>
                            <a:schemeClr val="accent1">
                              <a:lumMod val="75000"/>
                            </a:schemeClr>
                          </a:solidFill>
                          <a:latin typeface="Arial" panose="020B0604020202020204" pitchFamily="34" charset="0"/>
                        </a:rPr>
                        <a:t>Destruye la actividad enzimática. </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030805"/>
                  </a:ext>
                </a:extLst>
              </a:tr>
              <a:tr h="37084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ES" sz="1800" b="0" i="0" u="none" strike="noStrike" dirty="0">
                          <a:solidFill>
                            <a:schemeClr val="bg1"/>
                          </a:solidFill>
                          <a:effectLst/>
                          <a:latin typeface="Arial" panose="020B0604020202020204" pitchFamily="34" charset="0"/>
                        </a:rPr>
                        <a:t>Contaminación Leche</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Lactosa</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Falsos Positivos Galactosemia</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7424862"/>
                  </a:ext>
                </a:extLst>
              </a:tr>
              <a:tr h="370840">
                <a:tc>
                  <a:txBody>
                    <a:bodyPr/>
                    <a:lstStyle/>
                    <a:p>
                      <a:pPr algn="l" fontAlgn="t"/>
                      <a:r>
                        <a:rPr lang="es-ES" sz="1800" b="0" i="0" u="none" strike="noStrike" dirty="0">
                          <a:solidFill>
                            <a:schemeClr val="bg1"/>
                          </a:solidFill>
                          <a:effectLst/>
                          <a:latin typeface="Arial" panose="020B0604020202020204" pitchFamily="34" charset="0"/>
                        </a:rPr>
                        <a:t>Contaminación Fecal</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Falsos Positivos IRT</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6162906"/>
                  </a:ext>
                </a:extLst>
              </a:tr>
              <a:tr h="370840">
                <a:tc>
                  <a:txBody>
                    <a:bodyPr/>
                    <a:lstStyle/>
                    <a:p>
                      <a:pPr algn="l" fontAlgn="t"/>
                      <a:r>
                        <a:rPr lang="es-ES" sz="1800" b="0" i="0" u="none" strike="noStrike" dirty="0">
                          <a:solidFill>
                            <a:schemeClr val="bg1"/>
                          </a:solidFill>
                          <a:effectLst/>
                          <a:latin typeface="Arial" panose="020B0604020202020204" pitchFamily="34" charset="0"/>
                        </a:rPr>
                        <a:t>Pegamento / Fibras de Algodón</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Fluorescente</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632982"/>
                  </a:ext>
                </a:extLst>
              </a:tr>
              <a:tr h="370840">
                <a:tc>
                  <a:txBody>
                    <a:bodyPr/>
                    <a:lstStyle/>
                    <a:p>
                      <a:pPr algn="l" fontAlgn="t"/>
                      <a:r>
                        <a:rPr lang="es-ES" sz="1800" b="0" i="0" u="none" strike="noStrike" dirty="0">
                          <a:solidFill>
                            <a:schemeClr val="bg1"/>
                          </a:solidFill>
                          <a:effectLst/>
                          <a:latin typeface="Arial" panose="020B0604020202020204" pitchFamily="34" charset="0"/>
                        </a:rPr>
                        <a:t>Contaminación Bebidas </a:t>
                      </a:r>
                      <a:r>
                        <a:rPr lang="es-ES" sz="1800" b="0" i="0" u="none" strike="noStrike" dirty="0" err="1">
                          <a:solidFill>
                            <a:schemeClr val="bg1"/>
                          </a:solidFill>
                          <a:effectLst/>
                          <a:latin typeface="Arial" panose="020B0604020202020204" pitchFamily="34" charset="0"/>
                        </a:rPr>
                        <a:t>Diet</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Aspartamo</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Falsos Positivos Fenilalanina</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5612682"/>
                  </a:ext>
                </a:extLst>
              </a:tr>
            </a:tbl>
          </a:graphicData>
        </a:graphic>
      </p:graphicFrame>
      <p:sp>
        <p:nvSpPr>
          <p:cNvPr id="8" name="Título 1">
            <a:extLst>
              <a:ext uri="{FF2B5EF4-FFF2-40B4-BE49-F238E27FC236}">
                <a16:creationId xmlns:a16="http://schemas.microsoft.com/office/drawing/2014/main" id="{37BDA1D4-35B5-4BE9-8EB4-AD5D89B07313}"/>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a:solidFill>
                  <a:srgbClr val="7030A0"/>
                </a:solidFill>
              </a:rPr>
              <a:t>Toma de </a:t>
            </a:r>
            <a:r>
              <a:rPr lang="en-US" b="1" dirty="0" err="1">
                <a:solidFill>
                  <a:srgbClr val="7030A0"/>
                </a:solidFill>
              </a:rPr>
              <a:t>Muestra</a:t>
            </a:r>
            <a:endParaRPr lang="en-US" b="1" dirty="0">
              <a:solidFill>
                <a:srgbClr val="7030A0"/>
              </a:solidFill>
            </a:endParaRPr>
          </a:p>
          <a:p>
            <a:r>
              <a:rPr lang="en-US" b="1" dirty="0" err="1">
                <a:solidFill>
                  <a:srgbClr val="7030A0"/>
                </a:solidFill>
              </a:rPr>
              <a:t>Artefactos</a:t>
            </a:r>
            <a:endParaRPr lang="es-AR" dirty="0"/>
          </a:p>
        </p:txBody>
      </p:sp>
    </p:spTree>
    <p:extLst>
      <p:ext uri="{BB962C8B-B14F-4D97-AF65-F5344CB8AC3E}">
        <p14:creationId xmlns:p14="http://schemas.microsoft.com/office/powerpoint/2010/main" val="68661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C4F2ADED-D955-4118-9E69-D5980A0A25E7}"/>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a:solidFill>
                  <a:srgbClr val="7030A0"/>
                </a:solidFill>
              </a:rPr>
              <a:t>Toma de </a:t>
            </a:r>
            <a:r>
              <a:rPr lang="en-US" b="1" dirty="0" err="1">
                <a:solidFill>
                  <a:srgbClr val="7030A0"/>
                </a:solidFill>
              </a:rPr>
              <a:t>Muestra</a:t>
            </a:r>
            <a:endParaRPr lang="en-US" b="1" dirty="0">
              <a:solidFill>
                <a:srgbClr val="7030A0"/>
              </a:solidFill>
            </a:endParaRPr>
          </a:p>
          <a:p>
            <a:r>
              <a:rPr lang="en-US" b="1" dirty="0" err="1">
                <a:solidFill>
                  <a:srgbClr val="7030A0"/>
                </a:solidFill>
              </a:rPr>
              <a:t>Cuidados</a:t>
            </a:r>
            <a:r>
              <a:rPr lang="en-US" b="1" dirty="0">
                <a:solidFill>
                  <a:srgbClr val="7030A0"/>
                </a:solidFill>
              </a:rPr>
              <a:t> </a:t>
            </a:r>
            <a:r>
              <a:rPr lang="en-US" b="1" dirty="0" err="1">
                <a:solidFill>
                  <a:srgbClr val="7030A0"/>
                </a:solidFill>
              </a:rPr>
              <a:t>Especiales</a:t>
            </a:r>
            <a:endParaRPr lang="es-AR" dirty="0"/>
          </a:p>
        </p:txBody>
      </p:sp>
      <p:sp>
        <p:nvSpPr>
          <p:cNvPr id="8" name="Rectangle 2">
            <a:extLst>
              <a:ext uri="{FF2B5EF4-FFF2-40B4-BE49-F238E27FC236}">
                <a16:creationId xmlns:a16="http://schemas.microsoft.com/office/drawing/2014/main" id="{B4BA53CF-BFA7-4ED5-8C19-9726FC25D5F0}"/>
              </a:ext>
            </a:extLst>
          </p:cNvPr>
          <p:cNvSpPr txBox="1">
            <a:spLocks noChangeArrowheads="1"/>
          </p:cNvSpPr>
          <p:nvPr/>
        </p:nvSpPr>
        <p:spPr>
          <a:xfrm>
            <a:off x="7982646" y="4621271"/>
            <a:ext cx="4271692" cy="10795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60000"/>
              </a:lnSpc>
              <a:defRPr/>
            </a:pPr>
            <a:br>
              <a:rPr lang="es-ES" sz="1200" dirty="0">
                <a:solidFill>
                  <a:srgbClr val="0070C0"/>
                </a:solidFill>
                <a:latin typeface="Arial" pitchFamily="34" charset="0"/>
              </a:rPr>
            </a:br>
            <a:br>
              <a:rPr lang="es-ES" sz="1200" dirty="0">
                <a:solidFill>
                  <a:srgbClr val="0070C0"/>
                </a:solidFill>
                <a:latin typeface="Arial" pitchFamily="34" charset="0"/>
              </a:rPr>
            </a:br>
            <a:r>
              <a:rPr lang="es-ES" sz="1200" b="1" dirty="0" err="1">
                <a:solidFill>
                  <a:srgbClr val="0070C0"/>
                </a:solidFill>
                <a:latin typeface="Arial" pitchFamily="34" charset="0"/>
              </a:rPr>
              <a:t>Clinical</a:t>
            </a:r>
            <a:r>
              <a:rPr lang="es-ES" sz="1200" b="1" dirty="0">
                <a:solidFill>
                  <a:srgbClr val="0070C0"/>
                </a:solidFill>
                <a:latin typeface="Arial" pitchFamily="34" charset="0"/>
              </a:rPr>
              <a:t> </a:t>
            </a:r>
            <a:r>
              <a:rPr lang="es-ES" sz="1200" b="1" dirty="0" err="1">
                <a:solidFill>
                  <a:srgbClr val="0070C0"/>
                </a:solidFill>
                <a:latin typeface="Arial" pitchFamily="34" charset="0"/>
              </a:rPr>
              <a:t>Chemistry</a:t>
            </a:r>
            <a:r>
              <a:rPr lang="es-ES" sz="1200" b="1" dirty="0">
                <a:solidFill>
                  <a:srgbClr val="0070C0"/>
                </a:solidFill>
                <a:latin typeface="Arial" pitchFamily="34" charset="0"/>
              </a:rPr>
              <a:t> </a:t>
            </a:r>
            <a:r>
              <a:rPr lang="es-ES" sz="1200" dirty="0">
                <a:solidFill>
                  <a:srgbClr val="0070C0"/>
                </a:solidFill>
                <a:latin typeface="Arial" pitchFamily="34" charset="0"/>
              </a:rPr>
              <a:t>54:3 602–605 (2008) </a:t>
            </a:r>
            <a:br>
              <a:rPr lang="es-ES" sz="1200" dirty="0">
                <a:solidFill>
                  <a:srgbClr val="0070C0"/>
                </a:solidFill>
                <a:latin typeface="Arial" pitchFamily="34" charset="0"/>
              </a:rPr>
            </a:br>
            <a:br>
              <a:rPr lang="es-ES" sz="1200" dirty="0">
                <a:solidFill>
                  <a:srgbClr val="0070C0"/>
                </a:solidFill>
                <a:latin typeface="Arial" pitchFamily="34" charset="0"/>
              </a:rPr>
            </a:br>
            <a:r>
              <a:rPr lang="es-ES" sz="1200" b="1" dirty="0">
                <a:solidFill>
                  <a:srgbClr val="0070C0"/>
                </a:solidFill>
                <a:latin typeface="Arial" pitchFamily="34" charset="0"/>
              </a:rPr>
              <a:t>EDTA in </a:t>
            </a:r>
            <a:r>
              <a:rPr lang="es-ES" sz="1200" b="1" dirty="0" err="1">
                <a:solidFill>
                  <a:srgbClr val="0070C0"/>
                </a:solidFill>
                <a:latin typeface="Arial" pitchFamily="34" charset="0"/>
              </a:rPr>
              <a:t>Dried</a:t>
            </a:r>
            <a:r>
              <a:rPr lang="es-ES" sz="1200" b="1" dirty="0">
                <a:solidFill>
                  <a:srgbClr val="0070C0"/>
                </a:solidFill>
                <a:latin typeface="Arial" pitchFamily="34" charset="0"/>
              </a:rPr>
              <a:t> </a:t>
            </a:r>
            <a:r>
              <a:rPr lang="es-ES" sz="1200" b="1" dirty="0" err="1">
                <a:solidFill>
                  <a:srgbClr val="0070C0"/>
                </a:solidFill>
                <a:latin typeface="Arial" pitchFamily="34" charset="0"/>
              </a:rPr>
              <a:t>Blood</a:t>
            </a:r>
            <a:r>
              <a:rPr lang="es-ES" sz="1200" b="1" dirty="0">
                <a:solidFill>
                  <a:srgbClr val="0070C0"/>
                </a:solidFill>
                <a:latin typeface="Arial" pitchFamily="34" charset="0"/>
              </a:rPr>
              <a:t> Spots Leads </a:t>
            </a:r>
            <a:r>
              <a:rPr lang="es-ES" sz="1200" b="1" dirty="0" err="1">
                <a:solidFill>
                  <a:srgbClr val="0070C0"/>
                </a:solidFill>
                <a:latin typeface="Arial" pitchFamily="34" charset="0"/>
              </a:rPr>
              <a:t>to</a:t>
            </a:r>
            <a:r>
              <a:rPr lang="es-ES" sz="1200" b="1" dirty="0">
                <a:solidFill>
                  <a:srgbClr val="0070C0"/>
                </a:solidFill>
                <a:latin typeface="Arial" pitchFamily="34" charset="0"/>
              </a:rPr>
              <a:t> False </a:t>
            </a:r>
            <a:r>
              <a:rPr lang="es-ES" sz="1200" b="1" dirty="0" err="1">
                <a:solidFill>
                  <a:srgbClr val="0070C0"/>
                </a:solidFill>
                <a:latin typeface="Arial" pitchFamily="34" charset="0"/>
              </a:rPr>
              <a:t>Results</a:t>
            </a:r>
            <a:r>
              <a:rPr lang="es-ES" sz="1200" b="1" dirty="0">
                <a:solidFill>
                  <a:srgbClr val="0070C0"/>
                </a:solidFill>
                <a:latin typeface="Arial" pitchFamily="34" charset="0"/>
              </a:rPr>
              <a:t> in </a:t>
            </a:r>
            <a:br>
              <a:rPr lang="es-ES" sz="1200" b="1" dirty="0">
                <a:solidFill>
                  <a:srgbClr val="0070C0"/>
                </a:solidFill>
                <a:latin typeface="Arial" pitchFamily="34" charset="0"/>
              </a:rPr>
            </a:br>
            <a:r>
              <a:rPr lang="es-ES" sz="1200" b="1" dirty="0">
                <a:solidFill>
                  <a:srgbClr val="0070C0"/>
                </a:solidFill>
                <a:latin typeface="Arial" pitchFamily="34" charset="0"/>
              </a:rPr>
              <a:t>Neonatal</a:t>
            </a:r>
            <a:r>
              <a:rPr lang="es-ES" sz="2400" b="1" dirty="0">
                <a:solidFill>
                  <a:srgbClr val="0070C0"/>
                </a:solidFill>
                <a:latin typeface="Arial" pitchFamily="34" charset="0"/>
              </a:rPr>
              <a:t> </a:t>
            </a:r>
            <a:r>
              <a:rPr lang="es-ES" sz="1200" b="1" dirty="0" err="1">
                <a:solidFill>
                  <a:srgbClr val="0070C0"/>
                </a:solidFill>
                <a:latin typeface="Arial" pitchFamily="34" charset="0"/>
              </a:rPr>
              <a:t>Endocrinologic</a:t>
            </a:r>
            <a:r>
              <a:rPr lang="es-ES" sz="1200" b="1" dirty="0">
                <a:solidFill>
                  <a:srgbClr val="0070C0"/>
                </a:solidFill>
                <a:latin typeface="Arial" pitchFamily="34" charset="0"/>
              </a:rPr>
              <a:t> </a:t>
            </a:r>
            <a:r>
              <a:rPr lang="es-ES" sz="1200" b="1" dirty="0" err="1">
                <a:solidFill>
                  <a:srgbClr val="0070C0"/>
                </a:solidFill>
                <a:latin typeface="Arial" pitchFamily="34" charset="0"/>
              </a:rPr>
              <a:t>Sreening</a:t>
            </a:r>
            <a:r>
              <a:rPr lang="es-ES" sz="1200" b="1" dirty="0">
                <a:solidFill>
                  <a:srgbClr val="0070C0"/>
                </a:solidFill>
                <a:latin typeface="Arial" pitchFamily="34" charset="0"/>
              </a:rPr>
              <a:t> </a:t>
            </a:r>
            <a:br>
              <a:rPr lang="es-ES" sz="1200" b="1" dirty="0">
                <a:solidFill>
                  <a:srgbClr val="0070C0"/>
                </a:solidFill>
                <a:latin typeface="Arial" pitchFamily="34" charset="0"/>
              </a:rPr>
            </a:br>
            <a:endParaRPr lang="es-ES" sz="1000" dirty="0">
              <a:solidFill>
                <a:srgbClr val="0070C0"/>
              </a:solidFill>
              <a:latin typeface="Arial" pitchFamily="34" charset="0"/>
            </a:endParaRPr>
          </a:p>
        </p:txBody>
      </p:sp>
      <p:pic>
        <p:nvPicPr>
          <p:cNvPr id="9" name="Picture 3">
            <a:extLst>
              <a:ext uri="{FF2B5EF4-FFF2-40B4-BE49-F238E27FC236}">
                <a16:creationId xmlns:a16="http://schemas.microsoft.com/office/drawing/2014/main" id="{271A4FDE-841A-4C1C-AB5B-07857CB2B1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38" y="1518622"/>
            <a:ext cx="78184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A49C5A37-C972-4B8F-A53C-A3E6BE49119E}"/>
              </a:ext>
            </a:extLst>
          </p:cNvPr>
          <p:cNvSpPr txBox="1">
            <a:spLocks noChangeArrowheads="1"/>
          </p:cNvSpPr>
          <p:nvPr/>
        </p:nvSpPr>
        <p:spPr bwMode="auto">
          <a:xfrm>
            <a:off x="7982646" y="5520193"/>
            <a:ext cx="42716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100" dirty="0" err="1">
                <a:solidFill>
                  <a:srgbClr val="0070C0"/>
                </a:solidFill>
                <a:latin typeface="Arial" panose="020B0604020202020204" pitchFamily="34" charset="0"/>
              </a:rPr>
              <a:t>Ute</a:t>
            </a:r>
            <a:r>
              <a:rPr lang="es-ES" altLang="es-ES" sz="1100" dirty="0">
                <a:solidFill>
                  <a:srgbClr val="0070C0"/>
                </a:solidFill>
                <a:latin typeface="Arial" panose="020B0604020202020204" pitchFamily="34" charset="0"/>
              </a:rPr>
              <a:t> </a:t>
            </a:r>
            <a:r>
              <a:rPr lang="es-ES" altLang="es-ES" sz="1100" dirty="0" err="1">
                <a:solidFill>
                  <a:srgbClr val="0070C0"/>
                </a:solidFill>
                <a:latin typeface="Arial" panose="020B0604020202020204" pitchFamily="34" charset="0"/>
              </a:rPr>
              <a:t>Holtkamp,Jeanette</a:t>
            </a:r>
            <a:r>
              <a:rPr lang="es-ES" altLang="es-ES" sz="1100" dirty="0">
                <a:solidFill>
                  <a:srgbClr val="0070C0"/>
                </a:solidFill>
                <a:latin typeface="Arial" panose="020B0604020202020204" pitchFamily="34" charset="0"/>
              </a:rPr>
              <a:t> Klein, Johannes Sander, Michael Peter, </a:t>
            </a:r>
            <a:r>
              <a:rPr lang="es-ES" altLang="es-ES" sz="1100" dirty="0" err="1">
                <a:solidFill>
                  <a:srgbClr val="0070C0"/>
                </a:solidFill>
                <a:latin typeface="Arial" panose="020B0604020202020204" pitchFamily="34" charset="0"/>
              </a:rPr>
              <a:t>Nils</a:t>
            </a:r>
            <a:r>
              <a:rPr lang="es-ES" altLang="es-ES" sz="1100" dirty="0">
                <a:solidFill>
                  <a:srgbClr val="0070C0"/>
                </a:solidFill>
                <a:latin typeface="Arial" panose="020B0604020202020204" pitchFamily="34" charset="0"/>
              </a:rPr>
              <a:t> </a:t>
            </a:r>
            <a:r>
              <a:rPr lang="es-ES" altLang="es-ES" sz="1100" dirty="0" err="1">
                <a:solidFill>
                  <a:srgbClr val="0070C0"/>
                </a:solidFill>
                <a:latin typeface="Arial" panose="020B0604020202020204" pitchFamily="34" charset="0"/>
              </a:rPr>
              <a:t>Janzen</a:t>
            </a:r>
            <a:r>
              <a:rPr lang="es-ES" altLang="es-ES" sz="1100" dirty="0">
                <a:solidFill>
                  <a:srgbClr val="0070C0"/>
                </a:solidFill>
                <a:latin typeface="Arial" panose="020B0604020202020204" pitchFamily="34" charset="0"/>
              </a:rPr>
              <a:t>, Ulrike </a:t>
            </a:r>
            <a:r>
              <a:rPr lang="es-ES" altLang="es-ES" sz="1100" dirty="0" err="1">
                <a:solidFill>
                  <a:srgbClr val="0070C0"/>
                </a:solidFill>
                <a:latin typeface="Arial" panose="020B0604020202020204" pitchFamily="34" charset="0"/>
              </a:rPr>
              <a:t>Steuerwald</a:t>
            </a:r>
            <a:r>
              <a:rPr lang="es-ES" altLang="es-ES" sz="1100" dirty="0">
                <a:solidFill>
                  <a:srgbClr val="0070C0"/>
                </a:solidFill>
                <a:latin typeface="Arial" panose="020B0604020202020204" pitchFamily="34" charset="0"/>
              </a:rPr>
              <a:t>, &amp; Oliver </a:t>
            </a:r>
            <a:r>
              <a:rPr lang="es-ES" altLang="es-ES" sz="1100" dirty="0" err="1">
                <a:solidFill>
                  <a:srgbClr val="0070C0"/>
                </a:solidFill>
                <a:latin typeface="Arial" panose="020B0604020202020204" pitchFamily="34" charset="0"/>
              </a:rPr>
              <a:t>Blankenstein</a:t>
            </a:r>
            <a:endParaRPr lang="es-ES" altLang="es-ES" sz="1100" dirty="0">
              <a:solidFill>
                <a:srgbClr val="0070C0"/>
              </a:solidFill>
              <a:latin typeface="Arial" panose="020B0604020202020204" pitchFamily="34" charset="0"/>
            </a:endParaRPr>
          </a:p>
        </p:txBody>
      </p:sp>
    </p:spTree>
    <p:extLst>
      <p:ext uri="{BB962C8B-B14F-4D97-AF65-F5344CB8AC3E}">
        <p14:creationId xmlns:p14="http://schemas.microsoft.com/office/powerpoint/2010/main" val="304754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554762160"/>
              </p:ext>
            </p:extLst>
          </p:nvPr>
        </p:nvGraphicFramePr>
        <p:xfrm>
          <a:off x="243002" y="1326055"/>
          <a:ext cx="11705995" cy="1120342"/>
        </p:xfrm>
        <a:graphic>
          <a:graphicData uri="http://schemas.openxmlformats.org/drawingml/2006/table">
            <a:tbl>
              <a:tblPr firstRow="1" bandRow="1">
                <a:tableStyleId>{5C22544A-7EE6-4342-B048-85BDC9FD1C3A}</a:tableStyleId>
              </a:tblPr>
              <a:tblGrid>
                <a:gridCol w="3925195">
                  <a:extLst>
                    <a:ext uri="{9D8B030D-6E8A-4147-A177-3AD203B41FA5}">
                      <a16:colId xmlns:a16="http://schemas.microsoft.com/office/drawing/2014/main" val="1122720573"/>
                    </a:ext>
                  </a:extLst>
                </a:gridCol>
                <a:gridCol w="3911776">
                  <a:extLst>
                    <a:ext uri="{9D8B030D-6E8A-4147-A177-3AD203B41FA5}">
                      <a16:colId xmlns:a16="http://schemas.microsoft.com/office/drawing/2014/main" val="1697277551"/>
                    </a:ext>
                  </a:extLst>
                </a:gridCol>
                <a:gridCol w="3869024">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370840">
                <a:tc>
                  <a:txBody>
                    <a:bodyPr/>
                    <a:lstStyle/>
                    <a:p>
                      <a:pPr algn="l" fontAlgn="t"/>
                      <a:r>
                        <a:rPr lang="es-ES" sz="1800" b="0" i="0" u="none" strike="noStrike" dirty="0">
                          <a:solidFill>
                            <a:schemeClr val="bg1"/>
                          </a:solidFill>
                          <a:effectLst/>
                          <a:latin typeface="Arial" panose="020B0604020202020204" pitchFamily="34" charset="0"/>
                        </a:rPr>
                        <a:t>Alta Temprana / Derivación</a:t>
                      </a:r>
                    </a:p>
                    <a:p>
                      <a:pPr algn="l" fontAlgn="t"/>
                      <a:r>
                        <a:rPr lang="es-ES" sz="1800" b="0" i="0" u="none" strike="noStrike" dirty="0">
                          <a:solidFill>
                            <a:schemeClr val="bg1"/>
                          </a:solidFill>
                          <a:effectLst/>
                          <a:latin typeface="Arial" panose="020B0604020202020204" pitchFamily="34" charset="0"/>
                        </a:rPr>
                        <a:t>&lt; 24 </a:t>
                      </a:r>
                      <a:r>
                        <a:rPr lang="es-ES" sz="1800" b="0" i="0" u="none" strike="noStrike" dirty="0" err="1">
                          <a:solidFill>
                            <a:schemeClr val="bg1"/>
                          </a:solidFill>
                          <a:effectLst/>
                          <a:latin typeface="Arial" panose="020B0604020202020204" pitchFamily="34" charset="0"/>
                        </a:rPr>
                        <a:t>hs</a:t>
                      </a:r>
                      <a:r>
                        <a:rPr lang="es-ES" sz="1800" b="0" i="0" u="none" strike="noStrike" dirty="0">
                          <a:solidFill>
                            <a:schemeClr val="bg1"/>
                          </a:solidFill>
                          <a:effectLst/>
                          <a:latin typeface="Arial" panose="020B0604020202020204" pitchFamily="34" charset="0"/>
                        </a:rPr>
                        <a:t> de Vida</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800" b="0" i="0" u="sng" strike="noStrike" dirty="0">
                          <a:solidFill>
                            <a:schemeClr val="accent1">
                              <a:lumMod val="75000"/>
                            </a:schemeClr>
                          </a:solidFill>
                          <a:effectLst/>
                          <a:latin typeface="Arial" panose="020B0604020202020204" pitchFamily="34" charset="0"/>
                        </a:rPr>
                        <a:t>&gt; 24 </a:t>
                      </a:r>
                      <a:r>
                        <a:rPr lang="es-AR" sz="1800" b="0" i="0" u="sng" strike="noStrike" dirty="0" err="1">
                          <a:solidFill>
                            <a:schemeClr val="accent1">
                              <a:lumMod val="75000"/>
                            </a:schemeClr>
                          </a:solidFill>
                          <a:effectLst/>
                          <a:latin typeface="Arial" panose="020B0604020202020204" pitchFamily="34" charset="0"/>
                        </a:rPr>
                        <a:t>hs</a:t>
                      </a:r>
                      <a:r>
                        <a:rPr lang="es-AR" sz="1800" b="0" i="0" u="sng" strike="noStrike" dirty="0">
                          <a:solidFill>
                            <a:schemeClr val="accent1">
                              <a:lumMod val="75000"/>
                            </a:schemeClr>
                          </a:solidFill>
                          <a:effectLst/>
                          <a:latin typeface="Arial" panose="020B0604020202020204" pitchFamily="34" charset="0"/>
                        </a:rPr>
                        <a:t> de Vida</a:t>
                      </a:r>
                    </a:p>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err="1">
                          <a:solidFill>
                            <a:schemeClr val="accent1">
                              <a:lumMod val="75000"/>
                            </a:schemeClr>
                          </a:solidFill>
                        </a:rPr>
                        <a:t>Phe</a:t>
                      </a:r>
                      <a:r>
                        <a:rPr lang="es-ES" sz="1800" strike="noStrike" dirty="0">
                          <a:solidFill>
                            <a:schemeClr val="accent1">
                              <a:lumMod val="75000"/>
                            </a:schemeClr>
                          </a:solidFill>
                        </a:rPr>
                        <a:t>, Gal</a:t>
                      </a:r>
                    </a:p>
                    <a:p>
                      <a:r>
                        <a:rPr lang="es-ES" sz="1800" strike="noStrike" dirty="0">
                          <a:solidFill>
                            <a:schemeClr val="accent1">
                              <a:lumMod val="75000"/>
                            </a:schemeClr>
                          </a:solidFill>
                        </a:rPr>
                        <a:t>(TSH, 17OHP, IRT ↑)</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graphicFrame>
        <p:nvGraphicFramePr>
          <p:cNvPr id="7" name="Tabla 6">
            <a:extLst>
              <a:ext uri="{FF2B5EF4-FFF2-40B4-BE49-F238E27FC236}">
                <a16:creationId xmlns:a16="http://schemas.microsoft.com/office/drawing/2014/main" id="{817ABDD9-7CB7-47F4-804C-D6B4CD03D5E7}"/>
              </a:ext>
            </a:extLst>
          </p:cNvPr>
          <p:cNvGraphicFramePr>
            <a:graphicFrameLocks noGrp="1"/>
          </p:cNvGraphicFramePr>
          <p:nvPr>
            <p:extLst>
              <p:ext uri="{D42A27DB-BD31-4B8C-83A1-F6EECF244321}">
                <p14:modId xmlns:p14="http://schemas.microsoft.com/office/powerpoint/2010/main" val="3505303505"/>
              </p:ext>
            </p:extLst>
          </p:nvPr>
        </p:nvGraphicFramePr>
        <p:xfrm>
          <a:off x="243001" y="2446397"/>
          <a:ext cx="11705995" cy="1120342"/>
        </p:xfrm>
        <a:graphic>
          <a:graphicData uri="http://schemas.openxmlformats.org/drawingml/2006/table">
            <a:tbl>
              <a:tblPr firstRow="1" bandRow="1">
                <a:tableStyleId>{5C22544A-7EE6-4342-B048-85BDC9FD1C3A}</a:tableStyleId>
              </a:tblPr>
              <a:tblGrid>
                <a:gridCol w="3925195">
                  <a:extLst>
                    <a:ext uri="{9D8B030D-6E8A-4147-A177-3AD203B41FA5}">
                      <a16:colId xmlns:a16="http://schemas.microsoft.com/office/drawing/2014/main" val="1122720573"/>
                    </a:ext>
                  </a:extLst>
                </a:gridCol>
                <a:gridCol w="3911776">
                  <a:extLst>
                    <a:ext uri="{9D8B030D-6E8A-4147-A177-3AD203B41FA5}">
                      <a16:colId xmlns:a16="http://schemas.microsoft.com/office/drawing/2014/main" val="1697277551"/>
                    </a:ext>
                  </a:extLst>
                </a:gridCol>
                <a:gridCol w="3869024">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370840">
                <a:tc>
                  <a:txBody>
                    <a:bodyPr/>
                    <a:lstStyle/>
                    <a:p>
                      <a:pPr algn="l" fontAlgn="t"/>
                      <a:r>
                        <a:rPr lang="es-ES" sz="1800" b="0" i="0" u="none" strike="noStrike" dirty="0">
                          <a:solidFill>
                            <a:schemeClr val="bg1"/>
                          </a:solidFill>
                          <a:effectLst/>
                          <a:latin typeface="Arial" panose="020B0604020202020204" pitchFamily="34" charset="0"/>
                        </a:rPr>
                        <a:t>RN &lt; 24 </a:t>
                      </a:r>
                      <a:r>
                        <a:rPr lang="es-ES" sz="1800" b="0" i="0" u="none" strike="noStrike" dirty="0" err="1">
                          <a:solidFill>
                            <a:schemeClr val="bg1"/>
                          </a:solidFill>
                          <a:effectLst/>
                          <a:latin typeface="Arial" panose="020B0604020202020204" pitchFamily="34" charset="0"/>
                        </a:rPr>
                        <a:t>hs</a:t>
                      </a:r>
                      <a:r>
                        <a:rPr lang="es-ES" sz="1800" b="0" i="0" u="none" strike="noStrike" dirty="0">
                          <a:solidFill>
                            <a:schemeClr val="bg1"/>
                          </a:solidFill>
                          <a:effectLst/>
                          <a:latin typeface="Arial" panose="020B0604020202020204" pitchFamily="34" charset="0"/>
                        </a:rPr>
                        <a:t> Ingesta </a:t>
                      </a:r>
                      <a:r>
                        <a:rPr lang="es-ES" sz="1800" b="0" i="0" u="none" strike="noStrike" dirty="0" err="1">
                          <a:solidFill>
                            <a:schemeClr val="bg1"/>
                          </a:solidFill>
                          <a:effectLst/>
                          <a:latin typeface="Arial" panose="020B0604020202020204" pitchFamily="34" charset="0"/>
                        </a:rPr>
                        <a:t>Lactea</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800" b="0" i="0" u="sng" strike="noStrike" dirty="0">
                          <a:solidFill>
                            <a:schemeClr val="accent1">
                              <a:lumMod val="75000"/>
                            </a:schemeClr>
                          </a:solidFill>
                          <a:effectLst/>
                          <a:latin typeface="Arial" panose="020B0604020202020204" pitchFamily="34" charset="0"/>
                        </a:rPr>
                        <a:t>&gt; 24 </a:t>
                      </a:r>
                      <a:r>
                        <a:rPr lang="es-AR" sz="1800" b="0" i="0" u="sng" strike="noStrike" dirty="0" err="1">
                          <a:solidFill>
                            <a:schemeClr val="accent1">
                              <a:lumMod val="75000"/>
                            </a:schemeClr>
                          </a:solidFill>
                          <a:effectLst/>
                          <a:latin typeface="Arial" panose="020B0604020202020204" pitchFamily="34" charset="0"/>
                        </a:rPr>
                        <a:t>hs</a:t>
                      </a:r>
                      <a:r>
                        <a:rPr lang="es-AR" sz="1800" b="0" i="0" u="sng" strike="noStrike" dirty="0">
                          <a:solidFill>
                            <a:schemeClr val="accent1">
                              <a:lumMod val="75000"/>
                            </a:schemeClr>
                          </a:solidFill>
                          <a:effectLst/>
                          <a:latin typeface="Arial" panose="020B0604020202020204" pitchFamily="34" charset="0"/>
                        </a:rPr>
                        <a:t> Ingesta </a:t>
                      </a:r>
                      <a:r>
                        <a:rPr lang="es-AR" sz="1800" b="0" i="0" u="sng" strike="noStrike" dirty="0" err="1">
                          <a:solidFill>
                            <a:schemeClr val="accent1">
                              <a:lumMod val="75000"/>
                            </a:schemeClr>
                          </a:solidFill>
                          <a:effectLst/>
                          <a:latin typeface="Arial" panose="020B0604020202020204" pitchFamily="34" charset="0"/>
                        </a:rPr>
                        <a:t>Lactea</a:t>
                      </a:r>
                      <a:endParaRPr lang="es-AR" sz="1800" b="0" i="0" u="sng" strike="noStrike" dirty="0">
                        <a:solidFill>
                          <a:schemeClr val="accent1">
                            <a:lumMod val="75000"/>
                          </a:schemeClr>
                        </a:solidFill>
                        <a:effectLst/>
                        <a:latin typeface="Arial" panose="020B0604020202020204" pitchFamily="34" charset="0"/>
                      </a:endParaRPr>
                    </a:p>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Gal (</a:t>
                      </a:r>
                      <a:r>
                        <a:rPr lang="es-ES" sz="1800" strike="noStrike" dirty="0" err="1">
                          <a:solidFill>
                            <a:schemeClr val="accent1">
                              <a:lumMod val="75000"/>
                            </a:schemeClr>
                          </a:solidFill>
                        </a:rPr>
                        <a:t>Phe</a:t>
                      </a:r>
                      <a:r>
                        <a:rPr lang="es-ES" sz="1800" strike="noStrike" dirty="0">
                          <a:solidFill>
                            <a:schemeClr val="accent1">
                              <a:lumMod val="75000"/>
                            </a:schemeClr>
                          </a:solidFill>
                        </a:rPr>
                        <a:t>)</a:t>
                      </a:r>
                    </a:p>
                    <a:p>
                      <a:endParaRPr lang="es-ES" sz="1800" strike="noStrike" dirty="0">
                        <a:solidFill>
                          <a:schemeClr val="accent1">
                            <a:lumMod val="75000"/>
                          </a:schemeClr>
                        </a:solidFill>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pic>
        <p:nvPicPr>
          <p:cNvPr id="10" name="Picture 8">
            <a:extLst>
              <a:ext uri="{FF2B5EF4-FFF2-40B4-BE49-F238E27FC236}">
                <a16:creationId xmlns:a16="http://schemas.microsoft.com/office/drawing/2014/main" id="{D02C5684-5C21-446A-91E7-40B25732AC6D}"/>
              </a:ext>
            </a:extLst>
          </p:cNvPr>
          <p:cNvPicPr>
            <a:picLocks noChangeAspect="1" noChangeArrowheads="1"/>
          </p:cNvPicPr>
          <p:nvPr/>
        </p:nvPicPr>
        <p:blipFill>
          <a:blip r:embed="rId3">
            <a:lum bright="-29000" contrast="41000"/>
          </a:blip>
          <a:srcRect/>
          <a:stretch>
            <a:fillRect/>
          </a:stretch>
        </p:blipFill>
        <p:spPr bwMode="auto">
          <a:xfrm>
            <a:off x="6032691" y="3614316"/>
            <a:ext cx="5916305" cy="1917629"/>
          </a:xfrm>
          <a:prstGeom prst="rect">
            <a:avLst/>
          </a:prstGeom>
          <a:noFill/>
          <a:ln w="9525" algn="ctr">
            <a:noFill/>
            <a:miter lim="800000"/>
            <a:headEnd/>
            <a:tailEnd/>
          </a:ln>
          <a:effectLst>
            <a:outerShdw dist="45791" dir="3378596" algn="ctr" rotWithShape="0">
              <a:srgbClr val="4D4D4D">
                <a:alpha val="80000"/>
              </a:srgbClr>
            </a:outerShdw>
          </a:effectLst>
        </p:spPr>
      </p:pic>
      <p:sp>
        <p:nvSpPr>
          <p:cNvPr id="4" name="CuadroTexto 3">
            <a:extLst>
              <a:ext uri="{FF2B5EF4-FFF2-40B4-BE49-F238E27FC236}">
                <a16:creationId xmlns:a16="http://schemas.microsoft.com/office/drawing/2014/main" id="{4A837B86-86AA-4572-8FD0-649F22D03D52}"/>
              </a:ext>
            </a:extLst>
          </p:cNvPr>
          <p:cNvSpPr txBox="1"/>
          <p:nvPr/>
        </p:nvSpPr>
        <p:spPr>
          <a:xfrm>
            <a:off x="7012589" y="5531945"/>
            <a:ext cx="4943477" cy="461665"/>
          </a:xfrm>
          <a:prstGeom prst="rect">
            <a:avLst/>
          </a:prstGeom>
          <a:noFill/>
        </p:spPr>
        <p:txBody>
          <a:bodyPr wrap="square" rtlCol="0">
            <a:spAutoFit/>
          </a:bodyPr>
          <a:lstStyle/>
          <a:p>
            <a:pPr>
              <a:defRPr/>
            </a:pPr>
            <a:r>
              <a:rPr lang="en-US" sz="1200" dirty="0">
                <a:latin typeface="Arial" charset="0"/>
              </a:rPr>
              <a:t>Committee on Genetics, American Academy of Pediatrics. </a:t>
            </a:r>
          </a:p>
          <a:p>
            <a:pPr>
              <a:defRPr/>
            </a:pPr>
            <a:r>
              <a:rPr lang="en-US" sz="1200" dirty="0">
                <a:latin typeface="Arial" charset="0"/>
              </a:rPr>
              <a:t>Pediatrics 98 (3): 473-501. 1996</a:t>
            </a:r>
            <a:endParaRPr lang="es-ES" sz="1200" dirty="0">
              <a:latin typeface="Arial" charset="0"/>
            </a:endParaRPr>
          </a:p>
        </p:txBody>
      </p:sp>
      <p:pic>
        <p:nvPicPr>
          <p:cNvPr id="12" name="Imagen 11">
            <a:extLst>
              <a:ext uri="{FF2B5EF4-FFF2-40B4-BE49-F238E27FC236}">
                <a16:creationId xmlns:a16="http://schemas.microsoft.com/office/drawing/2014/main" id="{C227F46C-29FF-4832-92C5-4B3B93064335}"/>
              </a:ext>
            </a:extLst>
          </p:cNvPr>
          <p:cNvPicPr>
            <a:picLocks noChangeAspect="1"/>
          </p:cNvPicPr>
          <p:nvPr/>
        </p:nvPicPr>
        <p:blipFill>
          <a:blip r:embed="rId4"/>
          <a:stretch>
            <a:fillRect/>
          </a:stretch>
        </p:blipFill>
        <p:spPr>
          <a:xfrm>
            <a:off x="0" y="3544912"/>
            <a:ext cx="5179413" cy="3313088"/>
          </a:xfrm>
          <a:prstGeom prst="rect">
            <a:avLst/>
          </a:prstGeom>
        </p:spPr>
      </p:pic>
      <p:sp>
        <p:nvSpPr>
          <p:cNvPr id="13" name="CuadroTexto 12">
            <a:extLst>
              <a:ext uri="{FF2B5EF4-FFF2-40B4-BE49-F238E27FC236}">
                <a16:creationId xmlns:a16="http://schemas.microsoft.com/office/drawing/2014/main" id="{18A43240-2D94-420B-BAA9-6214CD41D5F5}"/>
              </a:ext>
            </a:extLst>
          </p:cNvPr>
          <p:cNvSpPr txBox="1"/>
          <p:nvPr/>
        </p:nvSpPr>
        <p:spPr>
          <a:xfrm>
            <a:off x="4894863" y="6184044"/>
            <a:ext cx="2395207" cy="600164"/>
          </a:xfrm>
          <a:prstGeom prst="rect">
            <a:avLst/>
          </a:prstGeom>
          <a:noFill/>
        </p:spPr>
        <p:txBody>
          <a:bodyPr wrap="none" rtlCol="0">
            <a:spAutoFit/>
          </a:bodyPr>
          <a:lstStyle/>
          <a:p>
            <a:r>
              <a:rPr lang="fr-FR" sz="1100" dirty="0" err="1"/>
              <a:t>Frontiers</a:t>
            </a:r>
            <a:r>
              <a:rPr lang="fr-FR" sz="1100" dirty="0"/>
              <a:t> in </a:t>
            </a:r>
            <a:r>
              <a:rPr lang="fr-FR" sz="1100" dirty="0" err="1"/>
              <a:t>Endocrinology</a:t>
            </a:r>
            <a:r>
              <a:rPr lang="fr-FR" sz="1100" dirty="0"/>
              <a:t> </a:t>
            </a:r>
          </a:p>
          <a:p>
            <a:r>
              <a:rPr lang="fr-FR" sz="1100" dirty="0"/>
              <a:t>June 2021 Volume 12 </a:t>
            </a:r>
          </a:p>
          <a:p>
            <a:r>
              <a:rPr lang="en-US" sz="1100" dirty="0"/>
              <a:t>Thyroid Function Preterm/LBW Infants</a:t>
            </a:r>
            <a:endParaRPr lang="es-AR" sz="1100" dirty="0"/>
          </a:p>
        </p:txBody>
      </p:sp>
    </p:spTree>
    <p:extLst>
      <p:ext uri="{BB962C8B-B14F-4D97-AF65-F5344CB8AC3E}">
        <p14:creationId xmlns:p14="http://schemas.microsoft.com/office/powerpoint/2010/main" val="296730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525"/>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nvGraphicFramePr>
        <p:xfrm>
          <a:off x="243002" y="1326055"/>
          <a:ext cx="11705995" cy="1120342"/>
        </p:xfrm>
        <a:graphic>
          <a:graphicData uri="http://schemas.openxmlformats.org/drawingml/2006/table">
            <a:tbl>
              <a:tblPr firstRow="1" bandRow="1">
                <a:tableStyleId>{5C22544A-7EE6-4342-B048-85BDC9FD1C3A}</a:tableStyleId>
              </a:tblPr>
              <a:tblGrid>
                <a:gridCol w="3925195">
                  <a:extLst>
                    <a:ext uri="{9D8B030D-6E8A-4147-A177-3AD203B41FA5}">
                      <a16:colId xmlns:a16="http://schemas.microsoft.com/office/drawing/2014/main" val="1122720573"/>
                    </a:ext>
                  </a:extLst>
                </a:gridCol>
                <a:gridCol w="3911776">
                  <a:extLst>
                    <a:ext uri="{9D8B030D-6E8A-4147-A177-3AD203B41FA5}">
                      <a16:colId xmlns:a16="http://schemas.microsoft.com/office/drawing/2014/main" val="1697277551"/>
                    </a:ext>
                  </a:extLst>
                </a:gridCol>
                <a:gridCol w="3869024">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370840">
                <a:tc>
                  <a:txBody>
                    <a:bodyPr/>
                    <a:lstStyle/>
                    <a:p>
                      <a:pPr algn="l" fontAlgn="t"/>
                      <a:r>
                        <a:rPr lang="es-ES" sz="1800" b="0" i="0" u="none" strike="noStrike" dirty="0">
                          <a:solidFill>
                            <a:schemeClr val="bg1"/>
                          </a:solidFill>
                          <a:effectLst/>
                          <a:latin typeface="Arial" panose="020B0604020202020204" pitchFamily="34" charset="0"/>
                        </a:rPr>
                        <a:t>Alta Temprana / Derivación</a:t>
                      </a:r>
                    </a:p>
                    <a:p>
                      <a:pPr algn="l" fontAlgn="t"/>
                      <a:r>
                        <a:rPr lang="es-ES" sz="1800" b="0" i="0" u="none" strike="noStrike" dirty="0">
                          <a:solidFill>
                            <a:schemeClr val="bg1"/>
                          </a:solidFill>
                          <a:effectLst/>
                          <a:latin typeface="Arial" panose="020B0604020202020204" pitchFamily="34" charset="0"/>
                        </a:rPr>
                        <a:t>&lt; 24 </a:t>
                      </a:r>
                      <a:r>
                        <a:rPr lang="es-ES" sz="1800" b="0" i="0" u="none" strike="noStrike" dirty="0" err="1">
                          <a:solidFill>
                            <a:schemeClr val="bg1"/>
                          </a:solidFill>
                          <a:effectLst/>
                          <a:latin typeface="Arial" panose="020B0604020202020204" pitchFamily="34" charset="0"/>
                        </a:rPr>
                        <a:t>hs</a:t>
                      </a:r>
                      <a:r>
                        <a:rPr lang="es-ES" sz="1800" b="0" i="0" u="none" strike="noStrike" dirty="0">
                          <a:solidFill>
                            <a:schemeClr val="bg1"/>
                          </a:solidFill>
                          <a:effectLst/>
                          <a:latin typeface="Arial" panose="020B0604020202020204" pitchFamily="34" charset="0"/>
                        </a:rPr>
                        <a:t> de Vida</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800" b="0" i="0" u="sng" strike="noStrike" dirty="0">
                          <a:solidFill>
                            <a:schemeClr val="accent1">
                              <a:lumMod val="75000"/>
                            </a:schemeClr>
                          </a:solidFill>
                          <a:effectLst/>
                          <a:latin typeface="Arial" panose="020B0604020202020204" pitchFamily="34" charset="0"/>
                        </a:rPr>
                        <a:t>&gt; 24 </a:t>
                      </a:r>
                      <a:r>
                        <a:rPr lang="es-AR" sz="1800" b="0" i="0" u="sng" strike="noStrike" dirty="0" err="1">
                          <a:solidFill>
                            <a:schemeClr val="accent1">
                              <a:lumMod val="75000"/>
                            </a:schemeClr>
                          </a:solidFill>
                          <a:effectLst/>
                          <a:latin typeface="Arial" panose="020B0604020202020204" pitchFamily="34" charset="0"/>
                        </a:rPr>
                        <a:t>hs</a:t>
                      </a:r>
                      <a:r>
                        <a:rPr lang="es-AR" sz="1800" b="0" i="0" u="sng" strike="noStrike" dirty="0">
                          <a:solidFill>
                            <a:schemeClr val="accent1">
                              <a:lumMod val="75000"/>
                            </a:schemeClr>
                          </a:solidFill>
                          <a:effectLst/>
                          <a:latin typeface="Arial" panose="020B0604020202020204" pitchFamily="34" charset="0"/>
                        </a:rPr>
                        <a:t> de Vida</a:t>
                      </a:r>
                    </a:p>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err="1">
                          <a:solidFill>
                            <a:schemeClr val="accent1">
                              <a:lumMod val="75000"/>
                            </a:schemeClr>
                          </a:solidFill>
                        </a:rPr>
                        <a:t>Phe</a:t>
                      </a:r>
                      <a:r>
                        <a:rPr lang="es-ES" sz="1800" strike="noStrike" dirty="0">
                          <a:solidFill>
                            <a:schemeClr val="accent1">
                              <a:lumMod val="75000"/>
                            </a:schemeClr>
                          </a:solidFill>
                        </a:rPr>
                        <a:t>, Gal</a:t>
                      </a:r>
                    </a:p>
                    <a:p>
                      <a:r>
                        <a:rPr lang="es-ES" sz="1800" strike="noStrike" dirty="0">
                          <a:solidFill>
                            <a:schemeClr val="accent1">
                              <a:lumMod val="75000"/>
                            </a:schemeClr>
                          </a:solidFill>
                        </a:rPr>
                        <a:t>(TSH, 17OHP, IRT ↑)</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graphicFrame>
        <p:nvGraphicFramePr>
          <p:cNvPr id="7" name="Tabla 6">
            <a:extLst>
              <a:ext uri="{FF2B5EF4-FFF2-40B4-BE49-F238E27FC236}">
                <a16:creationId xmlns:a16="http://schemas.microsoft.com/office/drawing/2014/main" id="{817ABDD9-7CB7-47F4-804C-D6B4CD03D5E7}"/>
              </a:ext>
            </a:extLst>
          </p:cNvPr>
          <p:cNvGraphicFramePr>
            <a:graphicFrameLocks noGrp="1"/>
          </p:cNvGraphicFramePr>
          <p:nvPr/>
        </p:nvGraphicFramePr>
        <p:xfrm>
          <a:off x="243001" y="2446397"/>
          <a:ext cx="11705995" cy="1120342"/>
        </p:xfrm>
        <a:graphic>
          <a:graphicData uri="http://schemas.openxmlformats.org/drawingml/2006/table">
            <a:tbl>
              <a:tblPr firstRow="1" bandRow="1">
                <a:tableStyleId>{5C22544A-7EE6-4342-B048-85BDC9FD1C3A}</a:tableStyleId>
              </a:tblPr>
              <a:tblGrid>
                <a:gridCol w="3925195">
                  <a:extLst>
                    <a:ext uri="{9D8B030D-6E8A-4147-A177-3AD203B41FA5}">
                      <a16:colId xmlns:a16="http://schemas.microsoft.com/office/drawing/2014/main" val="1122720573"/>
                    </a:ext>
                  </a:extLst>
                </a:gridCol>
                <a:gridCol w="3911776">
                  <a:extLst>
                    <a:ext uri="{9D8B030D-6E8A-4147-A177-3AD203B41FA5}">
                      <a16:colId xmlns:a16="http://schemas.microsoft.com/office/drawing/2014/main" val="1697277551"/>
                    </a:ext>
                  </a:extLst>
                </a:gridCol>
                <a:gridCol w="3869024">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370840">
                <a:tc>
                  <a:txBody>
                    <a:bodyPr/>
                    <a:lstStyle/>
                    <a:p>
                      <a:pPr algn="l" fontAlgn="t"/>
                      <a:r>
                        <a:rPr lang="es-ES" sz="1800" b="0" i="0" u="none" strike="noStrike" dirty="0">
                          <a:solidFill>
                            <a:schemeClr val="bg1"/>
                          </a:solidFill>
                          <a:effectLst/>
                          <a:latin typeface="Arial" panose="020B0604020202020204" pitchFamily="34" charset="0"/>
                        </a:rPr>
                        <a:t>RN &lt; 24 </a:t>
                      </a:r>
                      <a:r>
                        <a:rPr lang="es-ES" sz="1800" b="0" i="0" u="none" strike="noStrike" dirty="0" err="1">
                          <a:solidFill>
                            <a:schemeClr val="bg1"/>
                          </a:solidFill>
                          <a:effectLst/>
                          <a:latin typeface="Arial" panose="020B0604020202020204" pitchFamily="34" charset="0"/>
                        </a:rPr>
                        <a:t>hs</a:t>
                      </a:r>
                      <a:r>
                        <a:rPr lang="es-ES" sz="1800" b="0" i="0" u="none" strike="noStrike" dirty="0">
                          <a:solidFill>
                            <a:schemeClr val="bg1"/>
                          </a:solidFill>
                          <a:effectLst/>
                          <a:latin typeface="Arial" panose="020B0604020202020204" pitchFamily="34" charset="0"/>
                        </a:rPr>
                        <a:t> Ingesta </a:t>
                      </a:r>
                      <a:r>
                        <a:rPr lang="es-ES" sz="1800" b="0" i="0" u="none" strike="noStrike" dirty="0" err="1">
                          <a:solidFill>
                            <a:schemeClr val="bg1"/>
                          </a:solidFill>
                          <a:effectLst/>
                          <a:latin typeface="Arial" panose="020B0604020202020204" pitchFamily="34" charset="0"/>
                        </a:rPr>
                        <a:t>Lactea</a:t>
                      </a:r>
                      <a:endParaRPr lang="es-AR" sz="1800" b="0" i="0" u="none" strike="noStrike" dirty="0">
                        <a:solidFill>
                          <a:schemeClr val="bg1"/>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800" b="0" i="0" u="sng" strike="noStrike" dirty="0">
                          <a:solidFill>
                            <a:schemeClr val="accent1">
                              <a:lumMod val="75000"/>
                            </a:schemeClr>
                          </a:solidFill>
                          <a:effectLst/>
                          <a:latin typeface="Arial" panose="020B0604020202020204" pitchFamily="34" charset="0"/>
                        </a:rPr>
                        <a:t>&gt; 24 </a:t>
                      </a:r>
                      <a:r>
                        <a:rPr lang="es-AR" sz="1800" b="0" i="0" u="sng" strike="noStrike" dirty="0" err="1">
                          <a:solidFill>
                            <a:schemeClr val="accent1">
                              <a:lumMod val="75000"/>
                            </a:schemeClr>
                          </a:solidFill>
                          <a:effectLst/>
                          <a:latin typeface="Arial" panose="020B0604020202020204" pitchFamily="34" charset="0"/>
                        </a:rPr>
                        <a:t>hs</a:t>
                      </a:r>
                      <a:r>
                        <a:rPr lang="es-AR" sz="1800" b="0" i="0" u="sng" strike="noStrike" dirty="0">
                          <a:solidFill>
                            <a:schemeClr val="accent1">
                              <a:lumMod val="75000"/>
                            </a:schemeClr>
                          </a:solidFill>
                          <a:effectLst/>
                          <a:latin typeface="Arial" panose="020B0604020202020204" pitchFamily="34" charset="0"/>
                        </a:rPr>
                        <a:t> Ingesta </a:t>
                      </a:r>
                      <a:r>
                        <a:rPr lang="es-AR" sz="1800" b="0" i="0" u="sng" strike="noStrike" dirty="0" err="1">
                          <a:solidFill>
                            <a:schemeClr val="accent1">
                              <a:lumMod val="75000"/>
                            </a:schemeClr>
                          </a:solidFill>
                          <a:effectLst/>
                          <a:latin typeface="Arial" panose="020B0604020202020204" pitchFamily="34" charset="0"/>
                        </a:rPr>
                        <a:t>Lactea</a:t>
                      </a:r>
                      <a:endParaRPr lang="es-AR" sz="1800" b="0" i="0" u="sng" strike="noStrike" dirty="0">
                        <a:solidFill>
                          <a:schemeClr val="accent1">
                            <a:lumMod val="75000"/>
                          </a:schemeClr>
                        </a:solidFill>
                        <a:effectLst/>
                        <a:latin typeface="Arial" panose="020B0604020202020204" pitchFamily="34" charset="0"/>
                      </a:endParaRPr>
                    </a:p>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Gal (</a:t>
                      </a:r>
                      <a:r>
                        <a:rPr lang="es-ES" sz="1800" strike="noStrike" dirty="0" err="1">
                          <a:solidFill>
                            <a:schemeClr val="accent1">
                              <a:lumMod val="75000"/>
                            </a:schemeClr>
                          </a:solidFill>
                        </a:rPr>
                        <a:t>Phe</a:t>
                      </a:r>
                      <a:r>
                        <a:rPr lang="es-ES" sz="1800" strike="noStrike" dirty="0">
                          <a:solidFill>
                            <a:schemeClr val="accent1">
                              <a:lumMod val="75000"/>
                            </a:schemeClr>
                          </a:solidFill>
                        </a:rPr>
                        <a:t>)</a:t>
                      </a:r>
                    </a:p>
                    <a:p>
                      <a:endParaRPr lang="es-ES" sz="1800" strike="noStrike" dirty="0">
                        <a:solidFill>
                          <a:schemeClr val="accent1">
                            <a:lumMod val="75000"/>
                          </a:schemeClr>
                        </a:solidFill>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
        <p:nvSpPr>
          <p:cNvPr id="13" name="CuadroTexto 12">
            <a:extLst>
              <a:ext uri="{FF2B5EF4-FFF2-40B4-BE49-F238E27FC236}">
                <a16:creationId xmlns:a16="http://schemas.microsoft.com/office/drawing/2014/main" id="{18A43240-2D94-420B-BAA9-6214CD41D5F5}"/>
              </a:ext>
            </a:extLst>
          </p:cNvPr>
          <p:cNvSpPr txBox="1"/>
          <p:nvPr/>
        </p:nvSpPr>
        <p:spPr>
          <a:xfrm>
            <a:off x="4894863" y="6184044"/>
            <a:ext cx="2395207" cy="600164"/>
          </a:xfrm>
          <a:prstGeom prst="rect">
            <a:avLst/>
          </a:prstGeom>
          <a:noFill/>
        </p:spPr>
        <p:txBody>
          <a:bodyPr wrap="none" rtlCol="0">
            <a:spAutoFit/>
          </a:bodyPr>
          <a:lstStyle/>
          <a:p>
            <a:r>
              <a:rPr lang="fr-FR" sz="1100" dirty="0" err="1"/>
              <a:t>Frontiers</a:t>
            </a:r>
            <a:r>
              <a:rPr lang="fr-FR" sz="1100" dirty="0"/>
              <a:t> in </a:t>
            </a:r>
            <a:r>
              <a:rPr lang="fr-FR" sz="1100" dirty="0" err="1"/>
              <a:t>Endocrinology</a:t>
            </a:r>
            <a:r>
              <a:rPr lang="fr-FR" sz="1100" dirty="0"/>
              <a:t> </a:t>
            </a:r>
          </a:p>
          <a:p>
            <a:r>
              <a:rPr lang="fr-FR" sz="1100" dirty="0"/>
              <a:t>June 2021 Volume 12 </a:t>
            </a:r>
          </a:p>
          <a:p>
            <a:r>
              <a:rPr lang="en-US" sz="1100" dirty="0"/>
              <a:t>Thyroid Function Preterm/LBW Infants</a:t>
            </a:r>
            <a:endParaRPr lang="es-AR" sz="1100" dirty="0"/>
          </a:p>
        </p:txBody>
      </p:sp>
      <p:sp>
        <p:nvSpPr>
          <p:cNvPr id="14" name="Rectangle 4">
            <a:extLst>
              <a:ext uri="{FF2B5EF4-FFF2-40B4-BE49-F238E27FC236}">
                <a16:creationId xmlns:a16="http://schemas.microsoft.com/office/drawing/2014/main" id="{6AF56B63-4E13-4CD3-90B7-395649411482}"/>
              </a:ext>
            </a:extLst>
          </p:cNvPr>
          <p:cNvSpPr txBox="1">
            <a:spLocks noChangeArrowheads="1"/>
          </p:cNvSpPr>
          <p:nvPr/>
        </p:nvSpPr>
        <p:spPr>
          <a:xfrm>
            <a:off x="266719" y="3711027"/>
            <a:ext cx="6105525"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s-MX" altLang="es-AR" sz="1800" dirty="0">
                <a:cs typeface="Times New Roman" panose="02020603050405020304" pitchFamily="18" charset="0"/>
              </a:rPr>
              <a:t>  </a:t>
            </a:r>
            <a:r>
              <a:rPr lang="es-MX" altLang="es-AR" sz="1800" u="sng" dirty="0">
                <a:cs typeface="Times New Roman" panose="02020603050405020304" pitchFamily="18" charset="0"/>
              </a:rPr>
              <a:t>Falsos Negativos en Fenilcetonuria en Altas Tempranas</a:t>
            </a:r>
            <a:endParaRPr lang="es-ES" altLang="es-AR" sz="1800" u="sng" dirty="0"/>
          </a:p>
        </p:txBody>
      </p:sp>
      <p:graphicFrame>
        <p:nvGraphicFramePr>
          <p:cNvPr id="15" name="Group 5">
            <a:extLst>
              <a:ext uri="{FF2B5EF4-FFF2-40B4-BE49-F238E27FC236}">
                <a16:creationId xmlns:a16="http://schemas.microsoft.com/office/drawing/2014/main" id="{36F1FFD2-F654-4693-BF71-0175D5CD4CDF}"/>
              </a:ext>
            </a:extLst>
          </p:cNvPr>
          <p:cNvGraphicFramePr>
            <a:graphicFrameLocks noGrp="1"/>
          </p:cNvGraphicFramePr>
          <p:nvPr>
            <p:extLst>
              <p:ext uri="{D42A27DB-BD31-4B8C-83A1-F6EECF244321}">
                <p14:modId xmlns:p14="http://schemas.microsoft.com/office/powerpoint/2010/main" val="272024873"/>
              </p:ext>
            </p:extLst>
          </p:nvPr>
        </p:nvGraphicFramePr>
        <p:xfrm>
          <a:off x="1200150" y="4149711"/>
          <a:ext cx="3810000" cy="1737120"/>
        </p:xfrm>
        <a:graphic>
          <a:graphicData uri="http://schemas.openxmlformats.org/drawingml/2006/table">
            <a:tbl>
              <a:tblPr/>
              <a:tblGrid>
                <a:gridCol w="1458913">
                  <a:extLst>
                    <a:ext uri="{9D8B030D-6E8A-4147-A177-3AD203B41FA5}">
                      <a16:colId xmlns:a16="http://schemas.microsoft.com/office/drawing/2014/main" val="20000"/>
                    </a:ext>
                  </a:extLst>
                </a:gridCol>
                <a:gridCol w="2351087">
                  <a:extLst>
                    <a:ext uri="{9D8B030D-6E8A-4147-A177-3AD203B41FA5}">
                      <a16:colId xmlns:a16="http://schemas.microsoft.com/office/drawing/2014/main" val="20001"/>
                    </a:ext>
                  </a:extLst>
                </a:gridCol>
              </a:tblGrid>
              <a:tr h="6398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a:ln>
                            <a:noFill/>
                          </a:ln>
                          <a:solidFill>
                            <a:schemeClr val="tx1"/>
                          </a:solidFill>
                          <a:effectLst/>
                          <a:latin typeface="Arial" charset="0"/>
                          <a:cs typeface="Times New Roman" pitchFamily="18" charset="0"/>
                        </a:rPr>
                        <a:t>Edad</a:t>
                      </a:r>
                      <a:r>
                        <a:rPr kumimoji="0" lang="es-ES" sz="1800" b="1" i="0" u="none" strike="noStrike" cap="none" normalizeH="0" baseline="0">
                          <a:ln>
                            <a:noFill/>
                          </a:ln>
                          <a:solidFill>
                            <a:schemeClr val="tx1"/>
                          </a:solidFill>
                          <a:effectLst/>
                          <a:latin typeface="Arial" charset="0"/>
                          <a:cs typeface="Arial" charset="0"/>
                        </a:rPr>
                        <a:t> </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a:ln>
                            <a:noFill/>
                          </a:ln>
                          <a:solidFill>
                            <a:schemeClr val="tx1"/>
                          </a:solidFill>
                          <a:effectLst/>
                          <a:latin typeface="Arial" charset="0"/>
                          <a:cs typeface="Arial" charset="0"/>
                        </a:rPr>
                        <a:t>Tasa de Falsos Negativos</a:t>
                      </a:r>
                      <a:r>
                        <a:rPr kumimoji="0" lang="es-ES" sz="1800" b="0" i="0" u="none" strike="noStrike" cap="none" normalizeH="0" baseline="0">
                          <a:ln>
                            <a:noFill/>
                          </a:ln>
                          <a:solidFill>
                            <a:schemeClr val="tx1"/>
                          </a:solidFill>
                          <a:effectLst/>
                          <a:latin typeface="Times New Roman" pitchFamily="18" charset="0"/>
                        </a:rPr>
                        <a:t> </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 &lt; 24 hs</a:t>
                      </a:r>
                      <a:r>
                        <a:rPr kumimoji="0" lang="es-ES" sz="1800" b="0" i="0" u="none" strike="noStrike" cap="none" normalizeH="0" baseline="0">
                          <a:ln>
                            <a:noFill/>
                          </a:ln>
                          <a:solidFill>
                            <a:schemeClr val="tx1"/>
                          </a:solidFill>
                          <a:effectLst/>
                          <a:latin typeface="Arial" charset="0"/>
                        </a:rPr>
                        <a:t> </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 2 a 31 %</a:t>
                      </a:r>
                      <a:r>
                        <a:rPr kumimoji="0" lang="es-ES" sz="1800" b="0" i="0" u="none" strike="noStrike" cap="none" normalizeH="0" baseline="0">
                          <a:ln>
                            <a:noFill/>
                          </a:ln>
                          <a:solidFill>
                            <a:schemeClr val="tx1"/>
                          </a:solidFill>
                          <a:effectLst/>
                          <a:latin typeface="Times New Roman" pitchFamily="18" charset="0"/>
                        </a:rPr>
                        <a:t> </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 24- &lt;48 hs</a:t>
                      </a:r>
                      <a:r>
                        <a:rPr kumimoji="0" lang="es-ES" sz="1800" b="0" i="0" u="none" strike="noStrike" cap="none" normalizeH="0" baseline="0">
                          <a:ln>
                            <a:noFill/>
                          </a:ln>
                          <a:solidFill>
                            <a:schemeClr val="tx1"/>
                          </a:solidFill>
                          <a:effectLst/>
                          <a:latin typeface="Arial" charset="0"/>
                          <a:cs typeface="Arial" charset="0"/>
                        </a:rPr>
                        <a:t> </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 0,6 a 2%</a:t>
                      </a:r>
                      <a:r>
                        <a:rPr kumimoji="0" lang="es-ES" sz="1800" b="0" i="0" u="none" strike="noStrike" cap="none" normalizeH="0" baseline="0">
                          <a:ln>
                            <a:noFill/>
                          </a:ln>
                          <a:solidFill>
                            <a:schemeClr val="tx1"/>
                          </a:solidFill>
                          <a:effectLst/>
                          <a:latin typeface="Times New Roman" pitchFamily="18" charset="0"/>
                        </a:rPr>
                        <a:t> </a:t>
                      </a: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 48 – 72 hs</a:t>
                      </a:r>
                      <a:r>
                        <a:rPr kumimoji="0" lang="es-ES" sz="1800" b="0" i="0" u="none" strike="noStrike" cap="none" normalizeH="0" baseline="0">
                          <a:ln>
                            <a:noFill/>
                          </a:ln>
                          <a:solidFill>
                            <a:schemeClr val="tx1"/>
                          </a:solidFill>
                          <a:effectLst/>
                          <a:latin typeface="Times New Roman" pitchFamily="18" charset="0"/>
                        </a:rPr>
                        <a:t> </a:t>
                      </a:r>
                    </a:p>
                  </a:txBody>
                  <a:tcPr marT="45690" marB="456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dirty="0">
                          <a:ln>
                            <a:noFill/>
                          </a:ln>
                          <a:solidFill>
                            <a:schemeClr val="tx1"/>
                          </a:solidFill>
                          <a:effectLst/>
                          <a:latin typeface="Arial" charset="0"/>
                          <a:cs typeface="Arial" charset="0"/>
                        </a:rPr>
                        <a:t> </a:t>
                      </a:r>
                      <a:r>
                        <a:rPr kumimoji="0" lang="es-ES" sz="1800" b="0" i="0" u="none" strike="noStrike" cap="none" normalizeH="0" baseline="0" dirty="0">
                          <a:ln>
                            <a:noFill/>
                          </a:ln>
                          <a:solidFill>
                            <a:schemeClr val="tx1"/>
                          </a:solidFill>
                          <a:effectLst/>
                          <a:latin typeface="Arial" charset="0"/>
                          <a:cs typeface="Arial" charset="0"/>
                        </a:rPr>
                        <a:t>0,3 %</a:t>
                      </a:r>
                      <a:endParaRPr kumimoji="0" lang="es-ES" sz="1800" b="0" i="0" u="none" strike="noStrike" cap="none" normalizeH="0" baseline="0" dirty="0">
                        <a:ln>
                          <a:noFill/>
                        </a:ln>
                        <a:solidFill>
                          <a:schemeClr val="tx1"/>
                        </a:solidFill>
                        <a:effectLst/>
                        <a:latin typeface="Times New Roman" pitchFamily="18" charset="0"/>
                      </a:endParaRPr>
                    </a:p>
                  </a:txBody>
                  <a:tcPr marT="45690" marB="456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503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id="{60B912AA-A6DE-4D15-AA97-F8BFF47D9757}"/>
              </a:ext>
            </a:extLst>
          </p:cNvPr>
          <p:cNvSpPr txBox="1">
            <a:spLocks/>
          </p:cNvSpPr>
          <p:nvPr/>
        </p:nvSpPr>
        <p:spPr>
          <a:xfrm>
            <a:off x="660400" y="968375"/>
            <a:ext cx="10010775" cy="64293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AR"/>
              <a:t>Conflictos de Interés:</a:t>
            </a:r>
            <a:endParaRPr lang="es-ES" altLang="es-AR" dirty="0"/>
          </a:p>
        </p:txBody>
      </p:sp>
      <p:sp>
        <p:nvSpPr>
          <p:cNvPr id="4" name="Marcador de contenido 3">
            <a:extLst>
              <a:ext uri="{FF2B5EF4-FFF2-40B4-BE49-F238E27FC236}">
                <a16:creationId xmlns:a16="http://schemas.microsoft.com/office/drawing/2014/main" id="{9CA4A048-975B-445E-B973-E8924A14685C}"/>
              </a:ext>
            </a:extLst>
          </p:cNvPr>
          <p:cNvSpPr txBox="1">
            <a:spLocks/>
          </p:cNvSpPr>
          <p:nvPr/>
        </p:nvSpPr>
        <p:spPr>
          <a:xfrm>
            <a:off x="660400" y="2473325"/>
            <a:ext cx="10010775" cy="27384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s-ES" altLang="es-AR" sz="2800" dirty="0"/>
              <a:t>No tengo conflictos de interés</a:t>
            </a:r>
          </a:p>
          <a:p>
            <a:endParaRPr lang="es-ES" altLang="es-AR" dirty="0"/>
          </a:p>
          <a:p>
            <a:endParaRPr lang="es-ES" altLang="es-AR" dirty="0"/>
          </a:p>
        </p:txBody>
      </p:sp>
    </p:spTree>
    <p:extLst>
      <p:ext uri="{BB962C8B-B14F-4D97-AF65-F5344CB8AC3E}">
        <p14:creationId xmlns:p14="http://schemas.microsoft.com/office/powerpoint/2010/main" val="6978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 	</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4087607698"/>
              </p:ext>
            </p:extLst>
          </p:nvPr>
        </p:nvGraphicFramePr>
        <p:xfrm>
          <a:off x="243002" y="1394286"/>
          <a:ext cx="11705995" cy="4229302"/>
        </p:xfrm>
        <a:graphic>
          <a:graphicData uri="http://schemas.openxmlformats.org/drawingml/2006/table">
            <a:tbl>
              <a:tblPr firstRow="1" bandRow="1">
                <a:tableStyleId>{5C22544A-7EE6-4342-B048-85BDC9FD1C3A}</a:tableStyleId>
              </a:tblPr>
              <a:tblGrid>
                <a:gridCol w="3192656">
                  <a:extLst>
                    <a:ext uri="{9D8B030D-6E8A-4147-A177-3AD203B41FA5}">
                      <a16:colId xmlns:a16="http://schemas.microsoft.com/office/drawing/2014/main" val="1122720573"/>
                    </a:ext>
                  </a:extLst>
                </a:gridCol>
                <a:gridCol w="3240350">
                  <a:extLst>
                    <a:ext uri="{9D8B030D-6E8A-4147-A177-3AD203B41FA5}">
                      <a16:colId xmlns:a16="http://schemas.microsoft.com/office/drawing/2014/main" val="1697277551"/>
                    </a:ext>
                  </a:extLst>
                </a:gridCol>
                <a:gridCol w="2716567">
                  <a:extLst>
                    <a:ext uri="{9D8B030D-6E8A-4147-A177-3AD203B41FA5}">
                      <a16:colId xmlns:a16="http://schemas.microsoft.com/office/drawing/2014/main" val="3604420285"/>
                    </a:ext>
                  </a:extLst>
                </a:gridCol>
                <a:gridCol w="2556422">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endParaRPr lang="es-A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0">
                <a:tc>
                  <a:txBody>
                    <a:bodyPr/>
                    <a:lstStyle/>
                    <a:p>
                      <a:pPr algn="l" fontAlgn="t"/>
                      <a:r>
                        <a:rPr lang="es-ES" sz="1800" b="0" i="0" u="none" strike="noStrike" dirty="0">
                          <a:solidFill>
                            <a:schemeClr val="bg1"/>
                          </a:solidFill>
                          <a:effectLst/>
                          <a:latin typeface="Arial" panose="020B0604020202020204" pitchFamily="34" charset="0"/>
                        </a:rPr>
                        <a:t>RN Pretérmino &lt;32 </a:t>
                      </a:r>
                      <a:r>
                        <a:rPr lang="es-ES" sz="1800" b="0" i="0" u="none" strike="noStrike" dirty="0" err="1">
                          <a:solidFill>
                            <a:schemeClr val="bg1"/>
                          </a:solidFill>
                          <a:effectLst/>
                          <a:latin typeface="Arial" panose="020B0604020202020204" pitchFamily="34" charset="0"/>
                        </a:rPr>
                        <a:t>sem</a:t>
                      </a:r>
                      <a:r>
                        <a:rPr lang="es-ES" sz="1800" b="0" i="0" u="none" strike="noStrike" dirty="0">
                          <a:solidFill>
                            <a:schemeClr val="bg1"/>
                          </a:solidFill>
                          <a:effectLst/>
                          <a:latin typeface="Arial" panose="020B0604020202020204" pitchFamily="34" charset="0"/>
                        </a:rPr>
                        <a:t> EG</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200" b="0" i="0" u="sng" strike="noStrike" dirty="0">
                          <a:solidFill>
                            <a:schemeClr val="accent1">
                              <a:lumMod val="75000"/>
                            </a:schemeClr>
                          </a:solidFill>
                          <a:effectLst/>
                          <a:latin typeface="Arial" panose="020B0604020202020204" pitchFamily="34" charset="0"/>
                        </a:rPr>
                        <a:t>1ra: 48 </a:t>
                      </a:r>
                      <a:r>
                        <a:rPr lang="es-AR" sz="1200" b="0" i="0" u="sng" strike="noStrike" dirty="0" err="1">
                          <a:solidFill>
                            <a:schemeClr val="accent1">
                              <a:lumMod val="75000"/>
                            </a:schemeClr>
                          </a:solidFill>
                          <a:effectLst/>
                          <a:latin typeface="Arial" panose="020B0604020202020204" pitchFamily="34" charset="0"/>
                        </a:rPr>
                        <a:t>hs</a:t>
                      </a:r>
                      <a:endParaRPr lang="es-AR" sz="1200" b="0" i="0" u="sng"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2da: 14 días</a:t>
                      </a:r>
                    </a:p>
                    <a:p>
                      <a:pPr algn="l" fontAlgn="t"/>
                      <a:endParaRPr lang="es-AR" sz="1200" b="0" i="0" u="none"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21 días de vida </a:t>
                      </a:r>
                    </a:p>
                    <a:p>
                      <a:pPr algn="l" fontAlgn="t"/>
                      <a:endParaRPr lang="es-ES" sz="1200" b="0" i="0" u="none"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s-ES" sz="1200" b="0" i="0" u="none" strike="noStrike" dirty="0">
                          <a:solidFill>
                            <a:schemeClr val="accent1">
                              <a:lumMod val="75000"/>
                            </a:schemeClr>
                          </a:solidFill>
                          <a:effectLst/>
                          <a:latin typeface="Arial" panose="020B0604020202020204" pitchFamily="34" charset="0"/>
                        </a:rPr>
                        <a:t>Si Peso&lt;1500 gr:</a:t>
                      </a:r>
                    </a:p>
                    <a:p>
                      <a:pPr marL="0" marR="0" lvl="0" indent="0" algn="l" defTabSz="914400" rtl="0" eaLnBrk="1" fontAlgn="t" latinLnBrk="0" hangingPunct="1">
                        <a:lnSpc>
                          <a:spcPct val="100000"/>
                        </a:lnSpc>
                        <a:spcBef>
                          <a:spcPts val="0"/>
                        </a:spcBef>
                        <a:spcAft>
                          <a:spcPts val="0"/>
                        </a:spcAft>
                        <a:buClrTx/>
                        <a:buSzTx/>
                        <a:buFontTx/>
                        <a:buNone/>
                        <a:tabLst/>
                        <a:defRPr/>
                      </a:pPr>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21 días de vida </a:t>
                      </a:r>
                    </a:p>
                    <a:p>
                      <a:pPr algn="l" fontAlgn="t"/>
                      <a:endParaRPr lang="es-ES" sz="1200" b="0" i="0" u="none" strike="noStrike" dirty="0">
                        <a:solidFill>
                          <a:schemeClr val="accent1">
                            <a:lumMod val="75000"/>
                          </a:schemeClr>
                        </a:solidFill>
                        <a:effectLst/>
                        <a:latin typeface="Arial" panose="020B0604020202020204" pitchFamily="34" charset="0"/>
                      </a:endParaRPr>
                    </a:p>
                    <a:p>
                      <a:pPr algn="l" fontAlgn="t"/>
                      <a:endParaRPr lang="es-AR" sz="1200" b="0" i="0" u="none" strike="noStrike" dirty="0">
                        <a:solidFill>
                          <a:schemeClr val="accent1">
                            <a:lumMod val="75000"/>
                          </a:schemeClr>
                        </a:solidFill>
                        <a:effectLst/>
                        <a:latin typeface="Arial" panose="020B0604020202020204" pitchFamily="34" charset="0"/>
                      </a:endParaRPr>
                    </a:p>
                    <a:p>
                      <a:pPr algn="l" fontAlgn="t"/>
                      <a:r>
                        <a:rPr lang="es-ES" sz="1200" b="0" i="0" u="none" strike="noStrike" dirty="0">
                          <a:solidFill>
                            <a:schemeClr val="accent1">
                              <a:lumMod val="75000"/>
                            </a:schemeClr>
                          </a:solidFill>
                          <a:effectLst/>
                          <a:latin typeface="Arial" panose="020B0604020202020204" pitchFamily="34" charset="0"/>
                        </a:rPr>
                        <a:t>1ra: 48 </a:t>
                      </a:r>
                      <a:r>
                        <a:rPr lang="es-ES" sz="1200" b="0" i="0" u="none" strike="noStrike" dirty="0" err="1">
                          <a:solidFill>
                            <a:schemeClr val="accent1">
                              <a:lumMod val="75000"/>
                            </a:schemeClr>
                          </a:solidFill>
                          <a:effectLst/>
                          <a:latin typeface="Arial" panose="020B0604020202020204" pitchFamily="34" charset="0"/>
                        </a:rPr>
                        <a:t>hs</a:t>
                      </a:r>
                      <a:endParaRPr lang="es-ES" sz="1200" b="0" i="0" u="none" strike="noStrike" dirty="0">
                        <a:solidFill>
                          <a:schemeClr val="accent1">
                            <a:lumMod val="75000"/>
                          </a:schemeClr>
                        </a:solidFill>
                        <a:effectLst/>
                        <a:latin typeface="Arial" panose="020B0604020202020204" pitchFamily="34" charset="0"/>
                      </a:endParaRPr>
                    </a:p>
                    <a:p>
                      <a:pPr algn="l" fontAlgn="t"/>
                      <a:r>
                        <a:rPr lang="es-ES" sz="1200" b="0" i="0" u="none" strike="noStrike" dirty="0">
                          <a:solidFill>
                            <a:schemeClr val="accent1">
                              <a:lumMod val="75000"/>
                            </a:schemeClr>
                          </a:solidFill>
                          <a:effectLst/>
                          <a:latin typeface="Arial" panose="020B0604020202020204" pitchFamily="34" charset="0"/>
                        </a:rPr>
                        <a:t>2da: EG 32 </a:t>
                      </a:r>
                      <a:r>
                        <a:rPr lang="es-ES" sz="1200" b="0" i="0" u="none" strike="noStrike" dirty="0" err="1">
                          <a:solidFill>
                            <a:schemeClr val="accent1">
                              <a:lumMod val="75000"/>
                            </a:schemeClr>
                          </a:solidFill>
                          <a:effectLst/>
                          <a:latin typeface="Arial" panose="020B0604020202020204" pitchFamily="34" charset="0"/>
                        </a:rPr>
                        <a:t>sem</a:t>
                      </a:r>
                      <a:endParaRPr lang="es-ES" sz="1200" b="0" i="0" u="none"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p>
                      <a:pPr algn="l" fontAlgn="t"/>
                      <a:r>
                        <a:rPr lang="es-ES" sz="1200" b="0" i="0" u="none" strike="noStrike" dirty="0">
                          <a:solidFill>
                            <a:schemeClr val="accent1">
                              <a:lumMod val="75000"/>
                            </a:schemeClr>
                          </a:solidFill>
                          <a:effectLst/>
                          <a:latin typeface="Arial" panose="020B0604020202020204" pitchFamily="34" charset="0"/>
                        </a:rPr>
                        <a:t>Si Peso&lt;1800 gr:</a:t>
                      </a:r>
                    </a:p>
                    <a:p>
                      <a:pPr algn="l" fontAlgn="t"/>
                      <a:r>
                        <a:rPr lang="es-AR" sz="1200" b="0" i="0" u="sng" strike="noStrike" dirty="0">
                          <a:solidFill>
                            <a:schemeClr val="accent1">
                              <a:lumMod val="75000"/>
                            </a:schemeClr>
                          </a:solidFill>
                          <a:effectLst/>
                          <a:latin typeface="Arial" panose="020B0604020202020204" pitchFamily="34" charset="0"/>
                        </a:rPr>
                        <a:t>1ra: 24-48 </a:t>
                      </a:r>
                      <a:r>
                        <a:rPr lang="es-AR" sz="1200" b="0" i="0" u="sng" strike="noStrike" dirty="0" err="1">
                          <a:solidFill>
                            <a:schemeClr val="accent1">
                              <a:lumMod val="75000"/>
                            </a:schemeClr>
                          </a:solidFill>
                          <a:effectLst/>
                          <a:latin typeface="Arial" panose="020B0604020202020204" pitchFamily="34" charset="0"/>
                        </a:rPr>
                        <a:t>hs</a:t>
                      </a:r>
                      <a:endParaRPr lang="es-AR" sz="1200" b="0" i="0" u="sng"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2da: 14 días</a:t>
                      </a:r>
                    </a:p>
                    <a:p>
                      <a:pPr algn="l" fontAlgn="t"/>
                      <a:r>
                        <a:rPr lang="es-AR" sz="1200" b="0" i="0" u="sng" strike="noStrike" dirty="0">
                          <a:solidFill>
                            <a:schemeClr val="accent1">
                              <a:lumMod val="75000"/>
                            </a:schemeClr>
                          </a:solidFill>
                          <a:effectLst/>
                          <a:latin typeface="Arial" panose="020B0604020202020204" pitchFamily="34" charset="0"/>
                        </a:rPr>
                        <a:t>3ra: 30 días</a:t>
                      </a:r>
                    </a:p>
                    <a:p>
                      <a:pPr algn="l" fontAlgn="t"/>
                      <a:endParaRPr lang="es-AR" sz="1200" b="0" i="0" u="sng" strike="noStrike" dirty="0">
                        <a:solidFill>
                          <a:schemeClr val="accent1">
                            <a:lumMod val="75000"/>
                          </a:schemeClr>
                        </a:solidFill>
                        <a:effectLst/>
                        <a:latin typeface="Arial" panose="020B0604020202020204" pitchFamily="34" charset="0"/>
                      </a:endParaRPr>
                    </a:p>
                    <a:p>
                      <a:pPr algn="l" fontAlgn="t"/>
                      <a:r>
                        <a:rPr lang="es-ES" sz="1200" b="0" i="0" u="sng" strike="noStrike" dirty="0">
                          <a:solidFill>
                            <a:schemeClr val="accent1">
                              <a:lumMod val="75000"/>
                            </a:schemeClr>
                          </a:solidFill>
                          <a:effectLst/>
                          <a:latin typeface="Arial" panose="020B0604020202020204" pitchFamily="34" charset="0"/>
                        </a:rPr>
                        <a:t>Peso al nacer &lt; 1000 gr</a:t>
                      </a:r>
                      <a:r>
                        <a:rPr lang="es-ES" sz="1200" b="0" i="0" u="none" strike="noStrike" dirty="0">
                          <a:solidFill>
                            <a:schemeClr val="accent1">
                              <a:lumMod val="75000"/>
                            </a:schemeClr>
                          </a:solidFill>
                          <a:effectLst/>
                          <a:latin typeface="Arial" panose="020B0604020202020204" pitchFamily="34" charset="0"/>
                        </a:rPr>
                        <a:t>: 2da: 3 semanas. </a:t>
                      </a:r>
                    </a:p>
                    <a:p>
                      <a:pPr algn="l" fontAlgn="t"/>
                      <a:r>
                        <a:rPr lang="es-ES" sz="1200" b="0" i="0" u="sng" strike="noStrike" dirty="0">
                          <a:solidFill>
                            <a:schemeClr val="accent1">
                              <a:lumMod val="75000"/>
                            </a:schemeClr>
                          </a:solidFill>
                          <a:effectLst/>
                          <a:latin typeface="Arial" panose="020B0604020202020204" pitchFamily="34" charset="0"/>
                        </a:rPr>
                        <a:t>Peso al nacer &lt; 1500 gr:</a:t>
                      </a:r>
                      <a:r>
                        <a:rPr lang="es-ES" sz="1200" b="0" i="0" u="none" strike="noStrike" dirty="0">
                          <a:solidFill>
                            <a:schemeClr val="accent1">
                              <a:lumMod val="75000"/>
                            </a:schemeClr>
                          </a:solidFill>
                          <a:effectLst/>
                          <a:latin typeface="Arial" panose="020B0604020202020204" pitchFamily="34" charset="0"/>
                        </a:rPr>
                        <a:t> 2da  2 semanas. </a:t>
                      </a:r>
                    </a:p>
                    <a:p>
                      <a:pPr algn="l" fontAlgn="t"/>
                      <a:endParaRPr lang="es-ES" sz="12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200" b="1" i="0" u="none" strike="noStrike" dirty="0">
                          <a:solidFill>
                            <a:schemeClr val="accent1">
                              <a:lumMod val="75000"/>
                            </a:schemeClr>
                          </a:solidFill>
                          <a:effectLst/>
                          <a:latin typeface="Arial" panose="020B0604020202020204" pitchFamily="34" charset="0"/>
                        </a:rPr>
                        <a:t>CABA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s-ES" sz="1200" b="1" i="0" u="none" strike="noStrike" dirty="0">
                          <a:solidFill>
                            <a:schemeClr val="accent1">
                              <a:lumMod val="75000"/>
                            </a:schemeClr>
                          </a:solidFill>
                          <a:effectLst/>
                          <a:latin typeface="Arial" panose="020B0604020202020204" pitchFamily="34" charset="0"/>
                        </a:rPr>
                        <a:t>PBA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kumimoji="0" lang="en-US" sz="1200" b="1" i="0" u="none" strike="noStrike" cap="none" normalizeH="0" baseline="0" dirty="0">
                          <a:ln>
                            <a:noFill/>
                          </a:ln>
                          <a:solidFill>
                            <a:schemeClr val="accent1">
                              <a:lumMod val="75000"/>
                            </a:schemeClr>
                          </a:solidFill>
                          <a:effectLst/>
                          <a:latin typeface="Arial" panose="020B0604020202020204" pitchFamily="34" charset="0"/>
                          <a:cs typeface="Arial" panose="020B0604020202020204" pitchFamily="34" charset="0"/>
                        </a:rPr>
                        <a:t>British Columbia, Canada</a:t>
                      </a:r>
                      <a:endParaRPr lang="en-US" sz="1200" b="1" i="0" u="none" strike="noStrike" dirty="0">
                        <a:solidFill>
                          <a:schemeClr val="accent1">
                            <a:lumMod val="75000"/>
                          </a:schemeClr>
                        </a:solidFill>
                        <a:effectLst/>
                        <a:latin typeface="Arial" panose="020B0604020202020204" pitchFamily="34" charset="0"/>
                        <a:cs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SAP &amp; German Society of Newborn Screening</a:t>
                      </a: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Minnesota Department of Health. USA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s-ES" sz="1200" b="1" i="0" u="none" strike="noStrike" dirty="0">
                          <a:solidFill>
                            <a:schemeClr val="accent1">
                              <a:lumMod val="75000"/>
                            </a:schemeClr>
                          </a:solidFill>
                          <a:effectLst/>
                          <a:latin typeface="Arial" panose="020B0604020202020204" pitchFamily="34" charset="0"/>
                        </a:rPr>
                        <a:t>Melbourne. Australia.</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TSH</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
        <p:nvSpPr>
          <p:cNvPr id="10" name="CuadroTexto 9">
            <a:extLst>
              <a:ext uri="{FF2B5EF4-FFF2-40B4-BE49-F238E27FC236}">
                <a16:creationId xmlns:a16="http://schemas.microsoft.com/office/drawing/2014/main" id="{0A7827BD-1F99-428E-9716-1D2B6C7FA45F}"/>
              </a:ext>
            </a:extLst>
          </p:cNvPr>
          <p:cNvSpPr txBox="1"/>
          <p:nvPr/>
        </p:nvSpPr>
        <p:spPr>
          <a:xfrm>
            <a:off x="148059" y="5646940"/>
            <a:ext cx="7016216" cy="369332"/>
          </a:xfrm>
          <a:prstGeom prst="rect">
            <a:avLst/>
          </a:prstGeom>
          <a:noFill/>
        </p:spPr>
        <p:txBody>
          <a:bodyPr wrap="none" rtlCol="0">
            <a:spAutoFit/>
          </a:bodyPr>
          <a:lstStyle/>
          <a:p>
            <a:r>
              <a:rPr lang="es-ES" dirty="0"/>
              <a:t>Pesquisas Seriadas, con 2-3 muestras resulta la modalidad mas adecuada</a:t>
            </a:r>
            <a:endParaRPr lang="es-AR" dirty="0"/>
          </a:p>
        </p:txBody>
      </p:sp>
    </p:spTree>
    <p:extLst>
      <p:ext uri="{BB962C8B-B14F-4D97-AF65-F5344CB8AC3E}">
        <p14:creationId xmlns:p14="http://schemas.microsoft.com/office/powerpoint/2010/main" val="388433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2">
            <a:extLst>
              <a:ext uri="{FF2B5EF4-FFF2-40B4-BE49-F238E27FC236}">
                <a16:creationId xmlns:a16="http://schemas.microsoft.com/office/drawing/2014/main" id="{64F76331-D48A-43CB-841D-041F691F3EBE}"/>
              </a:ext>
            </a:extLst>
          </p:cNvPr>
          <p:cNvSpPr txBox="1">
            <a:spLocks/>
          </p:cNvSpPr>
          <p:nvPr/>
        </p:nvSpPr>
        <p:spPr>
          <a:xfrm>
            <a:off x="0" y="-41590"/>
            <a:ext cx="7704138" cy="5783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3200" u="sng">
                <a:solidFill>
                  <a:srgbClr val="0070C0"/>
                </a:solidFill>
              </a:rPr>
              <a:t>TSH de elevación Tardía – HC Atípico</a:t>
            </a:r>
            <a:endParaRPr lang="es-ES" altLang="es-ES" sz="2400" dirty="0">
              <a:solidFill>
                <a:srgbClr val="0070C0"/>
              </a:solidFill>
            </a:endParaRPr>
          </a:p>
        </p:txBody>
      </p:sp>
      <p:pic>
        <p:nvPicPr>
          <p:cNvPr id="9" name="Imagen 8">
            <a:extLst>
              <a:ext uri="{FF2B5EF4-FFF2-40B4-BE49-F238E27FC236}">
                <a16:creationId xmlns:a16="http://schemas.microsoft.com/office/drawing/2014/main" id="{6254D3BD-1E4A-4428-8028-2FF37E1388D2}"/>
              </a:ext>
            </a:extLst>
          </p:cNvPr>
          <p:cNvPicPr>
            <a:picLocks noChangeAspect="1"/>
          </p:cNvPicPr>
          <p:nvPr/>
        </p:nvPicPr>
        <p:blipFill>
          <a:blip r:embed="rId4"/>
          <a:stretch>
            <a:fillRect/>
          </a:stretch>
        </p:blipFill>
        <p:spPr>
          <a:xfrm>
            <a:off x="255418" y="799660"/>
            <a:ext cx="5981700" cy="1285875"/>
          </a:xfrm>
          <a:prstGeom prst="rect">
            <a:avLst/>
          </a:prstGeom>
        </p:spPr>
      </p:pic>
      <p:pic>
        <p:nvPicPr>
          <p:cNvPr id="11" name="Imagen 10">
            <a:extLst>
              <a:ext uri="{FF2B5EF4-FFF2-40B4-BE49-F238E27FC236}">
                <a16:creationId xmlns:a16="http://schemas.microsoft.com/office/drawing/2014/main" id="{67BAD364-A9E4-4DA0-BAB2-AA1AF420C41B}"/>
              </a:ext>
            </a:extLst>
          </p:cNvPr>
          <p:cNvPicPr>
            <a:picLocks noChangeAspect="1"/>
          </p:cNvPicPr>
          <p:nvPr/>
        </p:nvPicPr>
        <p:blipFill>
          <a:blip r:embed="rId5"/>
          <a:stretch>
            <a:fillRect/>
          </a:stretch>
        </p:blipFill>
        <p:spPr>
          <a:xfrm>
            <a:off x="255418" y="507494"/>
            <a:ext cx="3794299" cy="521852"/>
          </a:xfrm>
          <a:prstGeom prst="rect">
            <a:avLst/>
          </a:prstGeom>
        </p:spPr>
      </p:pic>
      <p:sp>
        <p:nvSpPr>
          <p:cNvPr id="12" name="CuadroTexto 11">
            <a:extLst>
              <a:ext uri="{FF2B5EF4-FFF2-40B4-BE49-F238E27FC236}">
                <a16:creationId xmlns:a16="http://schemas.microsoft.com/office/drawing/2014/main" id="{E185E691-73D3-4452-8F86-3975A446326D}"/>
              </a:ext>
            </a:extLst>
          </p:cNvPr>
          <p:cNvSpPr txBox="1"/>
          <p:nvPr/>
        </p:nvSpPr>
        <p:spPr>
          <a:xfrm>
            <a:off x="255418" y="2169083"/>
            <a:ext cx="6145382" cy="830997"/>
          </a:xfrm>
          <a:prstGeom prst="rect">
            <a:avLst/>
          </a:prstGeom>
          <a:noFill/>
        </p:spPr>
        <p:txBody>
          <a:bodyPr wrap="square" rtlCol="0">
            <a:spAutoFit/>
          </a:bodyPr>
          <a:lstStyle/>
          <a:p>
            <a:r>
              <a:rPr lang="es-ES" sz="1600" dirty="0">
                <a:solidFill>
                  <a:srgbClr val="0070C0"/>
                </a:solidFill>
              </a:rPr>
              <a:t>En 20/286 (6,9%) RN prematuros &lt;30 </a:t>
            </a:r>
            <a:r>
              <a:rPr lang="es-ES" sz="1600" dirty="0" err="1">
                <a:solidFill>
                  <a:srgbClr val="0070C0"/>
                </a:solidFill>
              </a:rPr>
              <a:t>sem</a:t>
            </a:r>
            <a:r>
              <a:rPr lang="es-ES" sz="1600" dirty="0">
                <a:solidFill>
                  <a:srgbClr val="0070C0"/>
                </a:solidFill>
              </a:rPr>
              <a:t> HC con TSH elevación tardía. Asociado significativamente con Gestación múltiple, bajo peso, &gt;EG, APGAR &lt;5 min</a:t>
            </a:r>
            <a:endParaRPr lang="es-AR" sz="1600" dirty="0">
              <a:solidFill>
                <a:srgbClr val="0070C0"/>
              </a:solidFill>
            </a:endParaRPr>
          </a:p>
        </p:txBody>
      </p:sp>
      <p:graphicFrame>
        <p:nvGraphicFramePr>
          <p:cNvPr id="13" name="Object 2">
            <a:extLst>
              <a:ext uri="{FF2B5EF4-FFF2-40B4-BE49-F238E27FC236}">
                <a16:creationId xmlns:a16="http://schemas.microsoft.com/office/drawing/2014/main" id="{F90AC19B-3487-427D-BD9E-3F159F41AD05}"/>
              </a:ext>
            </a:extLst>
          </p:cNvPr>
          <p:cNvGraphicFramePr>
            <a:graphicFrameLocks noChangeAspect="1"/>
          </p:cNvGraphicFramePr>
          <p:nvPr/>
        </p:nvGraphicFramePr>
        <p:xfrm>
          <a:off x="7463161" y="1899903"/>
          <a:ext cx="3595688" cy="3330575"/>
        </p:xfrm>
        <a:graphic>
          <a:graphicData uri="http://schemas.openxmlformats.org/presentationml/2006/ole">
            <mc:AlternateContent xmlns:mc="http://schemas.openxmlformats.org/markup-compatibility/2006">
              <mc:Choice xmlns:v="urn:schemas-microsoft-com:vml" Requires="v">
                <p:oleObj spid="_x0000_s2139" r:id="rId6" imgW="5998984" imgH="5560034" progId="Excel.Sheet.8">
                  <p:embed/>
                </p:oleObj>
              </mc:Choice>
              <mc:Fallback>
                <p:oleObj r:id="rId6" imgW="5998984" imgH="5560034" progId="Excel.Sheet.8">
                  <p:embed/>
                  <p:pic>
                    <p:nvPicPr>
                      <p:cNvPr id="13" name="Object 2">
                        <a:extLst>
                          <a:ext uri="{FF2B5EF4-FFF2-40B4-BE49-F238E27FC236}">
                            <a16:creationId xmlns:a16="http://schemas.microsoft.com/office/drawing/2014/main" id="{F90AC19B-3487-427D-BD9E-3F159F41AD05}"/>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3161" y="1899903"/>
                        <a:ext cx="3595688" cy="3330575"/>
                      </a:xfrm>
                      <a:prstGeom prst="rect">
                        <a:avLst/>
                      </a:prstGeom>
                      <a:noFill/>
                      <a:ln>
                        <a:noFill/>
                      </a:ln>
                    </p:spPr>
                  </p:pic>
                </p:oleObj>
              </mc:Fallback>
            </mc:AlternateContent>
          </a:graphicData>
        </a:graphic>
      </p:graphicFrame>
      <p:sp>
        <p:nvSpPr>
          <p:cNvPr id="14" name="Line 13">
            <a:extLst>
              <a:ext uri="{FF2B5EF4-FFF2-40B4-BE49-F238E27FC236}">
                <a16:creationId xmlns:a16="http://schemas.microsoft.com/office/drawing/2014/main" id="{D1337C6D-01E6-406A-B6DB-142C8643EC7D}"/>
              </a:ext>
            </a:extLst>
          </p:cNvPr>
          <p:cNvSpPr>
            <a:spLocks noChangeShapeType="1"/>
          </p:cNvSpPr>
          <p:nvPr/>
        </p:nvSpPr>
        <p:spPr bwMode="auto">
          <a:xfrm>
            <a:off x="8183886" y="4438315"/>
            <a:ext cx="2663825" cy="0"/>
          </a:xfrm>
          <a:prstGeom prst="line">
            <a:avLst/>
          </a:prstGeom>
          <a:noFill/>
          <a:ln w="38100">
            <a:solidFill>
              <a:schemeClr val="tx1"/>
            </a:solidFill>
            <a:prstDash val="dashDot"/>
            <a:round/>
            <a:headEnd/>
            <a:tailEnd/>
          </a:ln>
          <a:extLst>
            <a:ext uri="{909E8E84-426E-40DD-AFC4-6F175D3DCCD1}">
              <a14:hiddenFill xmlns:a14="http://schemas.microsoft.com/office/drawing/2010/main">
                <a:noFill/>
              </a14:hiddenFill>
            </a:ext>
          </a:extLst>
        </p:spPr>
        <p:txBody>
          <a:bodyPr wrap="none"/>
          <a:lstStyle/>
          <a:p>
            <a:endParaRPr lang="es-AR"/>
          </a:p>
        </p:txBody>
      </p:sp>
      <p:sp>
        <p:nvSpPr>
          <p:cNvPr id="15" name="Text Box 14">
            <a:extLst>
              <a:ext uri="{FF2B5EF4-FFF2-40B4-BE49-F238E27FC236}">
                <a16:creationId xmlns:a16="http://schemas.microsoft.com/office/drawing/2014/main" id="{F43B2E8F-C16F-4FA3-8B7A-B170F33DB759}"/>
              </a:ext>
            </a:extLst>
          </p:cNvPr>
          <p:cNvSpPr txBox="1">
            <a:spLocks noChangeArrowheads="1"/>
          </p:cNvSpPr>
          <p:nvPr/>
        </p:nvSpPr>
        <p:spPr bwMode="auto">
          <a:xfrm>
            <a:off x="10704836" y="4150978"/>
            <a:ext cx="981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100">
                <a:solidFill>
                  <a:srgbClr val="0070C0"/>
                </a:solidFill>
                <a:latin typeface="Arial" panose="020B0604020202020204" pitchFamily="34" charset="0"/>
              </a:rPr>
              <a:t>Cut off</a:t>
            </a:r>
          </a:p>
          <a:p>
            <a:pPr algn="ctr" eaLnBrk="1" hangingPunct="1">
              <a:spcBef>
                <a:spcPct val="0"/>
              </a:spcBef>
              <a:buFontTx/>
              <a:buNone/>
            </a:pPr>
            <a:r>
              <a:rPr lang="es-ES" altLang="es-ES" sz="1100">
                <a:solidFill>
                  <a:srgbClr val="0070C0"/>
                </a:solidFill>
                <a:latin typeface="Arial" panose="020B0604020202020204" pitchFamily="34" charset="0"/>
              </a:rPr>
              <a:t>(10 uIU/ml sangre)</a:t>
            </a:r>
            <a:endParaRPr lang="es-ES" altLang="es-ES" sz="1800">
              <a:solidFill>
                <a:srgbClr val="0070C0"/>
              </a:solidFill>
              <a:latin typeface="Arial" panose="020B0604020202020204" pitchFamily="34" charset="0"/>
            </a:endParaRPr>
          </a:p>
        </p:txBody>
      </p:sp>
      <p:sp>
        <p:nvSpPr>
          <p:cNvPr id="16" name="Text Box 16">
            <a:extLst>
              <a:ext uri="{FF2B5EF4-FFF2-40B4-BE49-F238E27FC236}">
                <a16:creationId xmlns:a16="http://schemas.microsoft.com/office/drawing/2014/main" id="{9B5C7463-A203-48EF-9050-1DAEEEF419C6}"/>
              </a:ext>
            </a:extLst>
          </p:cNvPr>
          <p:cNvSpPr txBox="1">
            <a:spLocks noChangeArrowheads="1"/>
          </p:cNvSpPr>
          <p:nvPr/>
        </p:nvSpPr>
        <p:spPr bwMode="auto">
          <a:xfrm>
            <a:off x="7528264" y="4923350"/>
            <a:ext cx="432342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b="1" dirty="0" err="1">
                <a:solidFill>
                  <a:srgbClr val="0070C0"/>
                </a:solidFill>
                <a:latin typeface="Arial" panose="020B0604020202020204" pitchFamily="34" charset="0"/>
              </a:rPr>
              <a:t>Atypical</a:t>
            </a:r>
            <a:r>
              <a:rPr lang="es-ES" altLang="es-ES" sz="1400" b="1" dirty="0">
                <a:solidFill>
                  <a:srgbClr val="0070C0"/>
                </a:solidFill>
                <a:latin typeface="Arial" panose="020B0604020202020204" pitchFamily="34" charset="0"/>
              </a:rPr>
              <a:t> </a:t>
            </a:r>
            <a:r>
              <a:rPr lang="es-ES" altLang="es-ES" sz="1400" b="1" dirty="0" err="1">
                <a:solidFill>
                  <a:srgbClr val="0070C0"/>
                </a:solidFill>
                <a:latin typeface="Arial" panose="020B0604020202020204" pitchFamily="34" charset="0"/>
              </a:rPr>
              <a:t>Hypothyroidism</a:t>
            </a:r>
            <a:r>
              <a:rPr lang="es-ES" altLang="es-ES" sz="1400" b="1" dirty="0">
                <a:solidFill>
                  <a:srgbClr val="0070C0"/>
                </a:solidFill>
                <a:latin typeface="Arial" panose="020B0604020202020204" pitchFamily="34" charset="0"/>
              </a:rPr>
              <a:t> and </a:t>
            </a:r>
            <a:r>
              <a:rPr lang="es-ES" altLang="es-ES" sz="1400" b="1" dirty="0" err="1">
                <a:solidFill>
                  <a:srgbClr val="0070C0"/>
                </a:solidFill>
                <a:latin typeface="Arial" panose="020B0604020202020204" pitchFamily="34" charset="0"/>
              </a:rPr>
              <a:t>the</a:t>
            </a:r>
            <a:r>
              <a:rPr lang="es-ES" altLang="es-ES" sz="1400" b="1" dirty="0">
                <a:solidFill>
                  <a:srgbClr val="0070C0"/>
                </a:solidFill>
                <a:latin typeface="Arial" panose="020B0604020202020204" pitchFamily="34" charset="0"/>
              </a:rPr>
              <a:t> </a:t>
            </a:r>
            <a:r>
              <a:rPr lang="es-ES" altLang="es-ES" sz="1400" b="1" dirty="0" err="1">
                <a:solidFill>
                  <a:srgbClr val="0070C0"/>
                </a:solidFill>
                <a:latin typeface="Arial" panose="020B0604020202020204" pitchFamily="34" charset="0"/>
              </a:rPr>
              <a:t>Very</a:t>
            </a:r>
            <a:r>
              <a:rPr lang="es-ES" altLang="es-ES" sz="1400" b="1" dirty="0">
                <a:solidFill>
                  <a:srgbClr val="0070C0"/>
                </a:solidFill>
                <a:latin typeface="Arial" panose="020B0604020202020204" pitchFamily="34" charset="0"/>
              </a:rPr>
              <a:t> Low </a:t>
            </a:r>
            <a:r>
              <a:rPr lang="es-ES" altLang="es-ES" sz="1400" b="1" dirty="0" err="1">
                <a:solidFill>
                  <a:srgbClr val="0070C0"/>
                </a:solidFill>
                <a:latin typeface="Arial" panose="020B0604020202020204" pitchFamily="34" charset="0"/>
              </a:rPr>
              <a:t>Birthweight</a:t>
            </a:r>
            <a:r>
              <a:rPr lang="es-ES" altLang="es-ES" sz="1400" b="1" dirty="0">
                <a:solidFill>
                  <a:srgbClr val="0070C0"/>
                </a:solidFill>
                <a:latin typeface="Arial" panose="020B0604020202020204" pitchFamily="34" charset="0"/>
              </a:rPr>
              <a:t> </a:t>
            </a:r>
            <a:r>
              <a:rPr lang="es-ES" altLang="es-ES" sz="1400" b="1" dirty="0" err="1">
                <a:solidFill>
                  <a:srgbClr val="0070C0"/>
                </a:solidFill>
                <a:latin typeface="Arial" panose="020B0604020202020204" pitchFamily="34" charset="0"/>
              </a:rPr>
              <a:t>Infant</a:t>
            </a:r>
            <a:endParaRPr lang="es-ES" altLang="es-ES" sz="1400" b="1" dirty="0">
              <a:solidFill>
                <a:srgbClr val="0070C0"/>
              </a:solidFill>
              <a:latin typeface="Arial" panose="020B0604020202020204" pitchFamily="34" charset="0"/>
            </a:endParaRPr>
          </a:p>
          <a:p>
            <a:pPr eaLnBrk="1" hangingPunct="1">
              <a:spcBef>
                <a:spcPct val="0"/>
              </a:spcBef>
              <a:buFontTx/>
              <a:buNone/>
            </a:pPr>
            <a:r>
              <a:rPr lang="es-ES" altLang="es-ES" sz="1100" dirty="0">
                <a:solidFill>
                  <a:srgbClr val="0070C0"/>
                </a:solidFill>
                <a:latin typeface="Arial" panose="020B0604020202020204" pitchFamily="34" charset="0"/>
              </a:rPr>
              <a:t>Susan J. </a:t>
            </a:r>
            <a:r>
              <a:rPr lang="es-ES" altLang="es-ES" sz="1100" dirty="0" err="1">
                <a:solidFill>
                  <a:srgbClr val="0070C0"/>
                </a:solidFill>
                <a:latin typeface="Arial" panose="020B0604020202020204" pitchFamily="34" charset="0"/>
              </a:rPr>
              <a:t>Mandel</a:t>
            </a:r>
            <a:r>
              <a:rPr lang="es-ES" altLang="es-ES" sz="1100" dirty="0">
                <a:solidFill>
                  <a:srgbClr val="0070C0"/>
                </a:solidFill>
                <a:latin typeface="Arial" panose="020B0604020202020204" pitchFamily="34" charset="0"/>
              </a:rPr>
              <a:t>, </a:t>
            </a:r>
            <a:r>
              <a:rPr lang="es-ES" altLang="es-ES" sz="1100" dirty="0" err="1">
                <a:solidFill>
                  <a:srgbClr val="0070C0"/>
                </a:solidFill>
                <a:latin typeface="Arial" panose="020B0604020202020204" pitchFamily="34" charset="0"/>
              </a:rPr>
              <a:t>Rosalie</a:t>
            </a:r>
            <a:r>
              <a:rPr lang="es-ES" altLang="es-ES" sz="1100" dirty="0">
                <a:solidFill>
                  <a:srgbClr val="0070C0"/>
                </a:solidFill>
                <a:latin typeface="Arial" panose="020B0604020202020204" pitchFamily="34" charset="0"/>
              </a:rPr>
              <a:t> J. </a:t>
            </a:r>
            <a:r>
              <a:rPr lang="es-ES" altLang="es-ES" sz="1100" dirty="0" err="1">
                <a:solidFill>
                  <a:srgbClr val="0070C0"/>
                </a:solidFill>
                <a:latin typeface="Arial" panose="020B0604020202020204" pitchFamily="34" charset="0"/>
              </a:rPr>
              <a:t>Hermos</a:t>
            </a:r>
            <a:r>
              <a:rPr lang="es-ES" altLang="es-ES" sz="1100" dirty="0">
                <a:solidFill>
                  <a:srgbClr val="0070C0"/>
                </a:solidFill>
                <a:latin typeface="Arial" panose="020B0604020202020204" pitchFamily="34" charset="0"/>
              </a:rPr>
              <a:t>, Cecilia A. Larson, Anna B. </a:t>
            </a:r>
            <a:r>
              <a:rPr lang="es-ES" altLang="es-ES" sz="1100" dirty="0" err="1">
                <a:solidFill>
                  <a:srgbClr val="0070C0"/>
                </a:solidFill>
                <a:latin typeface="Arial" panose="020B0604020202020204" pitchFamily="34" charset="0"/>
              </a:rPr>
              <a:t>Prigozhin</a:t>
            </a:r>
            <a:r>
              <a:rPr lang="es-ES" altLang="es-ES" sz="1100" dirty="0">
                <a:solidFill>
                  <a:srgbClr val="0070C0"/>
                </a:solidFill>
                <a:latin typeface="Arial" panose="020B0604020202020204" pitchFamily="34" charset="0"/>
              </a:rPr>
              <a:t>, Denise A. Rojas, Marvin L. Mitchell. </a:t>
            </a:r>
          </a:p>
          <a:p>
            <a:pPr eaLnBrk="1" hangingPunct="1">
              <a:spcBef>
                <a:spcPct val="0"/>
              </a:spcBef>
              <a:buFontTx/>
              <a:buNone/>
            </a:pPr>
            <a:r>
              <a:rPr lang="es-ES" altLang="es-ES" sz="1200" u="sng" dirty="0" err="1">
                <a:solidFill>
                  <a:srgbClr val="0070C0"/>
                </a:solidFill>
                <a:latin typeface="Arial" panose="020B0604020202020204" pitchFamily="34" charset="0"/>
              </a:rPr>
              <a:t>Thyroid</a:t>
            </a:r>
            <a:r>
              <a:rPr lang="es-ES" altLang="es-ES" sz="1200" u="sng" dirty="0">
                <a:solidFill>
                  <a:srgbClr val="0070C0"/>
                </a:solidFill>
                <a:latin typeface="Arial" panose="020B0604020202020204" pitchFamily="34" charset="0"/>
              </a:rPr>
              <a:t>. August 2000, Vol. 10, No. 8: 693-695</a:t>
            </a:r>
          </a:p>
        </p:txBody>
      </p:sp>
      <p:sp>
        <p:nvSpPr>
          <p:cNvPr id="17" name="8 CuadroTexto">
            <a:extLst>
              <a:ext uri="{FF2B5EF4-FFF2-40B4-BE49-F238E27FC236}">
                <a16:creationId xmlns:a16="http://schemas.microsoft.com/office/drawing/2014/main" id="{9A5539B3-6B6B-4C2D-B1A1-A33D805412A9}"/>
              </a:ext>
            </a:extLst>
          </p:cNvPr>
          <p:cNvSpPr txBox="1">
            <a:spLocks noChangeArrowheads="1"/>
          </p:cNvSpPr>
          <p:nvPr/>
        </p:nvSpPr>
        <p:spPr bwMode="auto">
          <a:xfrm>
            <a:off x="8112449" y="1414128"/>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800">
                <a:solidFill>
                  <a:srgbClr val="0070C0"/>
                </a:solidFill>
                <a:latin typeface="Arial" panose="020B0604020202020204" pitchFamily="34" charset="0"/>
              </a:rPr>
              <a:t>Massachusetts Regional NBS Program. 1993-1996</a:t>
            </a:r>
            <a:endParaRPr lang="es-ES" altLang="es-ES" sz="1800">
              <a:latin typeface="Arial" panose="020B0604020202020204" pitchFamily="34" charset="0"/>
            </a:endParaRPr>
          </a:p>
        </p:txBody>
      </p:sp>
      <p:pic>
        <p:nvPicPr>
          <p:cNvPr id="18" name="Picture 6" descr="develo2">
            <a:extLst>
              <a:ext uri="{FF2B5EF4-FFF2-40B4-BE49-F238E27FC236}">
                <a16:creationId xmlns:a16="http://schemas.microsoft.com/office/drawing/2014/main" id="{D059ECCA-6C1F-4AAA-9F39-13CBC9CD0DF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0017" y="3317229"/>
            <a:ext cx="29908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7">
            <a:extLst>
              <a:ext uri="{FF2B5EF4-FFF2-40B4-BE49-F238E27FC236}">
                <a16:creationId xmlns:a16="http://schemas.microsoft.com/office/drawing/2014/main" id="{3804CAC6-6B60-4203-BCDA-AB1A31DA3006}"/>
              </a:ext>
            </a:extLst>
          </p:cNvPr>
          <p:cNvSpPr txBox="1">
            <a:spLocks noChangeArrowheads="1"/>
          </p:cNvSpPr>
          <p:nvPr/>
        </p:nvSpPr>
        <p:spPr bwMode="auto">
          <a:xfrm>
            <a:off x="3466782" y="3514917"/>
            <a:ext cx="33653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200" dirty="0">
                <a:solidFill>
                  <a:srgbClr val="0070C0"/>
                </a:solidFill>
                <a:latin typeface="Arial" panose="020B0604020202020204" pitchFamily="34" charset="0"/>
              </a:rPr>
              <a:t>Time </a:t>
            </a:r>
            <a:r>
              <a:rPr lang="es-ES" altLang="es-ES" sz="1200" dirty="0" err="1">
                <a:solidFill>
                  <a:srgbClr val="0070C0"/>
                </a:solidFill>
                <a:latin typeface="Arial" panose="020B0604020202020204" pitchFamily="34" charset="0"/>
              </a:rPr>
              <a:t>course</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of</a:t>
            </a:r>
            <a:r>
              <a:rPr lang="es-ES" altLang="es-ES" sz="1200" dirty="0">
                <a:solidFill>
                  <a:srgbClr val="0070C0"/>
                </a:solidFill>
                <a:latin typeface="Arial" panose="020B0604020202020204" pitchFamily="34" charset="0"/>
              </a:rPr>
              <a:t>  TSH </a:t>
            </a:r>
            <a:r>
              <a:rPr lang="es-ES" altLang="es-ES" sz="1200" dirty="0" err="1">
                <a:solidFill>
                  <a:srgbClr val="0070C0"/>
                </a:solidFill>
                <a:latin typeface="Arial" panose="020B0604020202020204" pitchFamily="34" charset="0"/>
              </a:rPr>
              <a:t>levels</a:t>
            </a:r>
            <a:r>
              <a:rPr lang="es-ES" altLang="es-ES" sz="1200" dirty="0">
                <a:solidFill>
                  <a:srgbClr val="0070C0"/>
                </a:solidFill>
                <a:latin typeface="Arial" panose="020B0604020202020204" pitchFamily="34" charset="0"/>
              </a:rPr>
              <a:t> in DBS </a:t>
            </a:r>
            <a:r>
              <a:rPr lang="es-ES" altLang="es-ES" sz="1200" dirty="0" err="1">
                <a:solidFill>
                  <a:srgbClr val="0070C0"/>
                </a:solidFill>
                <a:latin typeface="Arial" panose="020B0604020202020204" pitchFamily="34" charset="0"/>
              </a:rPr>
              <a:t>from</a:t>
            </a:r>
            <a:r>
              <a:rPr lang="es-ES" altLang="es-ES" sz="1200" dirty="0">
                <a:solidFill>
                  <a:srgbClr val="0070C0"/>
                </a:solidFill>
                <a:latin typeface="Arial" panose="020B0604020202020204" pitchFamily="34" charset="0"/>
              </a:rPr>
              <a:t> HC </a:t>
            </a:r>
            <a:r>
              <a:rPr lang="es-ES" altLang="es-ES" sz="1200" dirty="0" err="1">
                <a:solidFill>
                  <a:srgbClr val="0070C0"/>
                </a:solidFill>
                <a:latin typeface="Arial" panose="020B0604020202020204" pitchFamily="34" charset="0"/>
              </a:rPr>
              <a:t>patients</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with</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delay</a:t>
            </a:r>
            <a:r>
              <a:rPr lang="es-ES" altLang="es-ES" sz="1200" dirty="0">
                <a:solidFill>
                  <a:srgbClr val="0070C0"/>
                </a:solidFill>
                <a:latin typeface="Arial" panose="020B0604020202020204" pitchFamily="34" charset="0"/>
              </a:rPr>
              <a:t> in </a:t>
            </a:r>
            <a:r>
              <a:rPr lang="es-ES" altLang="es-ES" sz="1200" dirty="0" err="1">
                <a:solidFill>
                  <a:srgbClr val="0070C0"/>
                </a:solidFill>
                <a:latin typeface="Arial" panose="020B0604020202020204" pitchFamily="34" charset="0"/>
              </a:rPr>
              <a:t>marked</a:t>
            </a:r>
            <a:r>
              <a:rPr lang="es-ES" altLang="es-ES" sz="1200" dirty="0">
                <a:solidFill>
                  <a:srgbClr val="0070C0"/>
                </a:solidFill>
                <a:latin typeface="Arial" panose="020B0604020202020204" pitchFamily="34" charset="0"/>
              </a:rPr>
              <a:t> TSH </a:t>
            </a:r>
            <a:r>
              <a:rPr lang="es-ES" altLang="es-ES" sz="1200" dirty="0" err="1">
                <a:solidFill>
                  <a:srgbClr val="0070C0"/>
                </a:solidFill>
                <a:latin typeface="Arial" panose="020B0604020202020204" pitchFamily="34" charset="0"/>
              </a:rPr>
              <a:t>elevation</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detected</a:t>
            </a:r>
            <a:r>
              <a:rPr lang="es-ES" altLang="es-ES" sz="1200" dirty="0">
                <a:solidFill>
                  <a:srgbClr val="0070C0"/>
                </a:solidFill>
                <a:latin typeface="Arial" panose="020B0604020202020204" pitchFamily="34" charset="0"/>
              </a:rPr>
              <a:t> at </a:t>
            </a:r>
            <a:r>
              <a:rPr lang="es-ES" altLang="es-ES" sz="1200" dirty="0" err="1">
                <a:solidFill>
                  <a:srgbClr val="0070C0"/>
                </a:solidFill>
                <a:latin typeface="Arial" panose="020B0604020202020204" pitchFamily="34" charset="0"/>
              </a:rPr>
              <a:t>slightly</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elevated</a:t>
            </a:r>
            <a:r>
              <a:rPr lang="es-ES" altLang="es-ES" sz="1200" dirty="0">
                <a:solidFill>
                  <a:srgbClr val="0070C0"/>
                </a:solidFill>
                <a:latin typeface="Arial" panose="020B0604020202020204" pitchFamily="34" charset="0"/>
              </a:rPr>
              <a:t> </a:t>
            </a:r>
          </a:p>
          <a:p>
            <a:pPr eaLnBrk="1" hangingPunct="1">
              <a:spcBef>
                <a:spcPct val="0"/>
              </a:spcBef>
              <a:buFontTx/>
              <a:buNone/>
            </a:pPr>
            <a:endParaRPr lang="es-ES" altLang="es-ES" sz="1200" dirty="0">
              <a:solidFill>
                <a:srgbClr val="0070C0"/>
              </a:solidFill>
              <a:latin typeface="Arial" panose="020B0604020202020204" pitchFamily="34" charset="0"/>
              <a:sym typeface="Wingdings 3" panose="05040102010807070707" pitchFamily="18" charset="2"/>
            </a:endParaRPr>
          </a:p>
          <a:p>
            <a:pPr eaLnBrk="1" hangingPunct="1">
              <a:spcBef>
                <a:spcPct val="0"/>
              </a:spcBef>
              <a:buFontTx/>
              <a:buNone/>
            </a:pPr>
            <a:r>
              <a:rPr lang="es-ES" altLang="es-ES" sz="1200" dirty="0">
                <a:solidFill>
                  <a:srgbClr val="0070C0"/>
                </a:solidFill>
                <a:latin typeface="Arial" panose="020B0604020202020204" pitchFamily="34" charset="0"/>
                <a:sym typeface="Wingdings 3" panose="05040102010807070707" pitchFamily="18" charset="2"/>
              </a:rPr>
              <a:t></a:t>
            </a:r>
            <a:r>
              <a:rPr lang="es-ES" altLang="es-ES" sz="1200" dirty="0">
                <a:solidFill>
                  <a:srgbClr val="0070C0"/>
                </a:solidFill>
                <a:latin typeface="Arial" panose="020B0604020202020204" pitchFamily="34" charset="0"/>
              </a:rPr>
              <a:t>:  TSH </a:t>
            </a:r>
            <a:r>
              <a:rPr lang="es-ES" altLang="es-ES" sz="1200" dirty="0" err="1">
                <a:solidFill>
                  <a:srgbClr val="0070C0"/>
                </a:solidFill>
                <a:latin typeface="Arial" panose="020B0604020202020204" pitchFamily="34" charset="0"/>
              </a:rPr>
              <a:t>levels</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calculated</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from</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serum</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levels</a:t>
            </a:r>
            <a:endParaRPr lang="es-ES" altLang="es-ES" sz="1200" dirty="0">
              <a:solidFill>
                <a:srgbClr val="0070C0"/>
              </a:solidFill>
              <a:latin typeface="Arial" panose="020B0604020202020204" pitchFamily="34" charset="0"/>
            </a:endParaRPr>
          </a:p>
        </p:txBody>
      </p:sp>
      <p:sp>
        <p:nvSpPr>
          <p:cNvPr id="23" name="Text Box 9">
            <a:extLst>
              <a:ext uri="{FF2B5EF4-FFF2-40B4-BE49-F238E27FC236}">
                <a16:creationId xmlns:a16="http://schemas.microsoft.com/office/drawing/2014/main" id="{57F0EA72-3DBD-4AE0-BCDA-A36FB1EC754B}"/>
              </a:ext>
            </a:extLst>
          </p:cNvPr>
          <p:cNvSpPr txBox="1">
            <a:spLocks noChangeArrowheads="1"/>
          </p:cNvSpPr>
          <p:nvPr/>
        </p:nvSpPr>
        <p:spPr bwMode="auto">
          <a:xfrm>
            <a:off x="3550884" y="4830955"/>
            <a:ext cx="33845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ja-JP" sz="1400" u="sng" dirty="0">
                <a:solidFill>
                  <a:srgbClr val="002060"/>
                </a:solidFill>
                <a:ea typeface="+mj-ea"/>
              </a:rPr>
              <a:t>Newborn Screening Program in Japan (to March 1991)</a:t>
            </a:r>
            <a:endParaRPr lang="es-ES" sz="1400" u="sng" dirty="0">
              <a:solidFill>
                <a:srgbClr val="002060"/>
              </a:solidFill>
              <a:ea typeface="+mj-ea"/>
            </a:endParaRPr>
          </a:p>
          <a:p>
            <a:pPr eaLnBrk="1" hangingPunct="1">
              <a:spcBef>
                <a:spcPct val="0"/>
              </a:spcBef>
              <a:buFontTx/>
              <a:buNone/>
            </a:pPr>
            <a:r>
              <a:rPr lang="es-ES" altLang="es-ES" sz="1200" dirty="0" err="1">
                <a:solidFill>
                  <a:srgbClr val="0070C0"/>
                </a:solidFill>
                <a:latin typeface="Arial" panose="020B0604020202020204" pitchFamily="34" charset="0"/>
              </a:rPr>
              <a:t>Shohei</a:t>
            </a:r>
            <a:r>
              <a:rPr lang="es-ES" altLang="es-ES" sz="1200" dirty="0">
                <a:solidFill>
                  <a:srgbClr val="0070C0"/>
                </a:solidFill>
                <a:latin typeface="Arial" panose="020B0604020202020204" pitchFamily="34" charset="0"/>
              </a:rPr>
              <a:t> </a:t>
            </a:r>
            <a:r>
              <a:rPr lang="es-ES" altLang="es-ES" sz="1200" dirty="0" err="1">
                <a:solidFill>
                  <a:srgbClr val="0070C0"/>
                </a:solidFill>
                <a:latin typeface="Arial" panose="020B0604020202020204" pitchFamily="34" charset="0"/>
              </a:rPr>
              <a:t>Harada</a:t>
            </a:r>
            <a:r>
              <a:rPr lang="es-ES" altLang="es-ES" sz="1200" dirty="0">
                <a:solidFill>
                  <a:srgbClr val="0070C0"/>
                </a:solidFill>
                <a:latin typeface="Arial" panose="020B0604020202020204" pitchFamily="34" charset="0"/>
              </a:rPr>
              <a:t>. </a:t>
            </a:r>
            <a:r>
              <a:rPr lang="en-US" altLang="es-ES" sz="1200" dirty="0">
                <a:solidFill>
                  <a:srgbClr val="0070C0"/>
                </a:solidFill>
                <a:latin typeface="Arial" panose="020B0604020202020204" pitchFamily="34" charset="0"/>
              </a:rPr>
              <a:t>National Center for Child Health and </a:t>
            </a:r>
            <a:r>
              <a:rPr lang="en-US" altLang="es-ES" sz="1200" dirty="0" err="1">
                <a:solidFill>
                  <a:srgbClr val="0070C0"/>
                </a:solidFill>
                <a:latin typeface="Arial" panose="020B0604020202020204" pitchFamily="34" charset="0"/>
              </a:rPr>
              <a:t>Developement</a:t>
            </a:r>
            <a:endParaRPr lang="es-ES" altLang="es-ES" sz="1200" dirty="0">
              <a:solidFill>
                <a:srgbClr val="0070C0"/>
              </a:solidFill>
              <a:latin typeface="Arial" panose="020B0604020202020204" pitchFamily="34" charset="0"/>
            </a:endParaRPr>
          </a:p>
        </p:txBody>
      </p:sp>
    </p:spTree>
    <p:extLst>
      <p:ext uri="{BB962C8B-B14F-4D97-AF65-F5344CB8AC3E}">
        <p14:creationId xmlns:p14="http://schemas.microsoft.com/office/powerpoint/2010/main" val="200749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a:xfrm>
            <a:off x="1583130" y="4287415"/>
            <a:ext cx="9144000" cy="1655762"/>
          </a:xfrm>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Box 3">
            <a:extLst>
              <a:ext uri="{FF2B5EF4-FFF2-40B4-BE49-F238E27FC236}">
                <a16:creationId xmlns:a16="http://schemas.microsoft.com/office/drawing/2014/main" id="{E8F2193E-4338-447C-A132-375F88CB21CB}"/>
              </a:ext>
            </a:extLst>
          </p:cNvPr>
          <p:cNvSpPr txBox="1">
            <a:spLocks noChangeArrowheads="1"/>
          </p:cNvSpPr>
          <p:nvPr/>
        </p:nvSpPr>
        <p:spPr bwMode="auto">
          <a:xfrm>
            <a:off x="5606934" y="5581748"/>
            <a:ext cx="38170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dirty="0">
                <a:solidFill>
                  <a:srgbClr val="0070C0"/>
                </a:solidFill>
                <a:latin typeface="Arial" panose="020B0604020202020204" pitchFamily="34" charset="0"/>
              </a:rPr>
              <a:t>La </a:t>
            </a:r>
            <a:r>
              <a:rPr lang="es-ES" altLang="es-ES" sz="1400" dirty="0" err="1">
                <a:solidFill>
                  <a:srgbClr val="0070C0"/>
                </a:solidFill>
                <a:latin typeface="Arial" panose="020B0604020202020204" pitchFamily="34" charset="0"/>
              </a:rPr>
              <a:t>Franchi</a:t>
            </a:r>
            <a:r>
              <a:rPr lang="es-ES" altLang="es-ES" sz="1400" dirty="0">
                <a:solidFill>
                  <a:srgbClr val="0070C0"/>
                </a:solidFill>
                <a:latin typeface="Arial" panose="020B0604020202020204" pitchFamily="34" charset="0"/>
              </a:rPr>
              <a:t>. SLEIMPN </a:t>
            </a:r>
            <a:r>
              <a:rPr lang="es-ES" altLang="es-ES" sz="1400" dirty="0" err="1">
                <a:solidFill>
                  <a:srgbClr val="0070C0"/>
                </a:solidFill>
                <a:latin typeface="Arial" panose="020B0604020202020204" pitchFamily="34" charset="0"/>
              </a:rPr>
              <a:t>Cancun</a:t>
            </a:r>
            <a:r>
              <a:rPr lang="es-ES" altLang="es-ES" sz="1400" dirty="0">
                <a:solidFill>
                  <a:srgbClr val="0070C0"/>
                </a:solidFill>
                <a:latin typeface="Arial" panose="020B0604020202020204" pitchFamily="34" charset="0"/>
              </a:rPr>
              <a:t>, </a:t>
            </a:r>
            <a:r>
              <a:rPr lang="es-ES" altLang="es-ES" sz="1400" dirty="0" err="1">
                <a:solidFill>
                  <a:srgbClr val="0070C0"/>
                </a:solidFill>
                <a:latin typeface="Arial" panose="020B0604020202020204" pitchFamily="34" charset="0"/>
              </a:rPr>
              <a:t>Mexico</a:t>
            </a:r>
            <a:r>
              <a:rPr lang="es-ES" altLang="es-ES" sz="1400" dirty="0">
                <a:solidFill>
                  <a:srgbClr val="0070C0"/>
                </a:solidFill>
                <a:latin typeface="Arial" panose="020B0604020202020204" pitchFamily="34" charset="0"/>
              </a:rPr>
              <a:t> (2009)</a:t>
            </a:r>
          </a:p>
        </p:txBody>
      </p:sp>
      <p:graphicFrame>
        <p:nvGraphicFramePr>
          <p:cNvPr id="8" name="Group 85">
            <a:extLst>
              <a:ext uri="{FF2B5EF4-FFF2-40B4-BE49-F238E27FC236}">
                <a16:creationId xmlns:a16="http://schemas.microsoft.com/office/drawing/2014/main" id="{91740F86-A154-47C0-A12D-DFA47600306A}"/>
              </a:ext>
            </a:extLst>
          </p:cNvPr>
          <p:cNvGraphicFramePr>
            <a:graphicFrameLocks noGrp="1"/>
          </p:cNvGraphicFramePr>
          <p:nvPr/>
        </p:nvGraphicFramePr>
        <p:xfrm>
          <a:off x="871252" y="2840409"/>
          <a:ext cx="8424862" cy="2709861"/>
        </p:xfrm>
        <a:graphic>
          <a:graphicData uri="http://schemas.openxmlformats.org/drawingml/2006/table">
            <a:tbl>
              <a:tblPr/>
              <a:tblGrid>
                <a:gridCol w="2567628">
                  <a:extLst>
                    <a:ext uri="{9D8B030D-6E8A-4147-A177-3AD203B41FA5}">
                      <a16:colId xmlns:a16="http://schemas.microsoft.com/office/drawing/2014/main" val="20000"/>
                    </a:ext>
                  </a:extLst>
                </a:gridCol>
                <a:gridCol w="1110905">
                  <a:extLst>
                    <a:ext uri="{9D8B030D-6E8A-4147-A177-3AD203B41FA5}">
                      <a16:colId xmlns:a16="http://schemas.microsoft.com/office/drawing/2014/main" val="20001"/>
                    </a:ext>
                  </a:extLst>
                </a:gridCol>
                <a:gridCol w="1319009">
                  <a:extLst>
                    <a:ext uri="{9D8B030D-6E8A-4147-A177-3AD203B41FA5}">
                      <a16:colId xmlns:a16="http://schemas.microsoft.com/office/drawing/2014/main" val="20002"/>
                    </a:ext>
                  </a:extLst>
                </a:gridCol>
                <a:gridCol w="1179762">
                  <a:extLst>
                    <a:ext uri="{9D8B030D-6E8A-4147-A177-3AD203B41FA5}">
                      <a16:colId xmlns:a16="http://schemas.microsoft.com/office/drawing/2014/main" val="20003"/>
                    </a:ext>
                  </a:extLst>
                </a:gridCol>
                <a:gridCol w="1135387">
                  <a:extLst>
                    <a:ext uri="{9D8B030D-6E8A-4147-A177-3AD203B41FA5}">
                      <a16:colId xmlns:a16="http://schemas.microsoft.com/office/drawing/2014/main" val="20004"/>
                    </a:ext>
                  </a:extLst>
                </a:gridCol>
                <a:gridCol w="1112171">
                  <a:extLst>
                    <a:ext uri="{9D8B030D-6E8A-4147-A177-3AD203B41FA5}">
                      <a16:colId xmlns:a16="http://schemas.microsoft.com/office/drawing/2014/main" val="20005"/>
                    </a:ext>
                  </a:extLst>
                </a:gridCol>
              </a:tblGrid>
              <a:tr h="8877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800" b="0" i="0" u="none" strike="noStrike" cap="none" normalizeH="0" baseline="0" dirty="0">
                          <a:ln>
                            <a:noFill/>
                          </a:ln>
                          <a:solidFill>
                            <a:srgbClr val="0070C0"/>
                          </a:solidFill>
                          <a:effectLst/>
                          <a:latin typeface="Arial" pitchFamily="34" charset="0"/>
                        </a:rPr>
                        <a:t>Peso al Nacer</a:t>
                      </a:r>
                    </a:p>
                  </a:txBody>
                  <a:tcPr marL="91438" marR="91438"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1" i="0" u="none" strike="noStrike" cap="none" normalizeH="0" baseline="0" dirty="0">
                          <a:ln>
                            <a:noFill/>
                          </a:ln>
                          <a:solidFill>
                            <a:srgbClr val="0070C0"/>
                          </a:solidFill>
                          <a:effectLst/>
                          <a:latin typeface="Arial" pitchFamily="34" charset="0"/>
                        </a:rPr>
                        <a:t>n</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200" b="1" i="0" u="none" strike="noStrike" cap="none" normalizeH="0" baseline="0">
                          <a:ln>
                            <a:noFill/>
                          </a:ln>
                          <a:solidFill>
                            <a:srgbClr val="0070C0"/>
                          </a:solidFill>
                          <a:effectLst/>
                          <a:latin typeface="Arial" pitchFamily="34" charset="0"/>
                        </a:rPr>
                        <a:t>HC detectados en 1er Test</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200" b="1" i="0" u="none" strike="noStrike" cap="none" normalizeH="0" baseline="0">
                          <a:ln>
                            <a:noFill/>
                          </a:ln>
                          <a:solidFill>
                            <a:srgbClr val="0070C0"/>
                          </a:solidFill>
                          <a:effectLst/>
                          <a:latin typeface="Arial" pitchFamily="34" charset="0"/>
                        </a:rPr>
                        <a:t>Incidencia</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200" b="1" i="0" u="none" strike="noStrike" cap="none" normalizeH="0" baseline="0">
                          <a:ln>
                            <a:noFill/>
                          </a:ln>
                          <a:solidFill>
                            <a:srgbClr val="0070C0"/>
                          </a:solidFill>
                          <a:effectLst/>
                          <a:latin typeface="Arial" pitchFamily="34" charset="0"/>
                        </a:rPr>
                        <a:t>TSH de Elevación tardía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200" b="1" i="0" u="none" strike="noStrike" cap="none" normalizeH="0" baseline="0">
                          <a:ln>
                            <a:noFill/>
                          </a:ln>
                          <a:solidFill>
                            <a:srgbClr val="0070C0"/>
                          </a:solidFill>
                          <a:effectLst/>
                          <a:latin typeface="Arial" pitchFamily="34" charset="0"/>
                        </a:rPr>
                        <a:t>2do Test</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200" b="1" i="0" u="none" strike="noStrike" cap="none" normalizeH="0" baseline="0" dirty="0">
                          <a:ln>
                            <a:noFill/>
                          </a:ln>
                          <a:solidFill>
                            <a:srgbClr val="0070C0"/>
                          </a:solidFill>
                          <a:effectLst/>
                          <a:latin typeface="Arial" pitchFamily="34" charset="0"/>
                        </a:rPr>
                        <a:t>Incidencia</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s-ES" sz="1200" b="1" i="0" u="none" strike="noStrike" cap="none" normalizeH="0" baseline="0" dirty="0">
                        <a:ln>
                          <a:noFill/>
                        </a:ln>
                        <a:solidFill>
                          <a:srgbClr val="0070C0"/>
                        </a:solidFill>
                        <a:effectLst/>
                        <a:latin typeface="Arial" pitchFamily="34" charset="0"/>
                      </a:endParaRP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0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800" b="0" i="0" u="none" strike="noStrike" cap="none" normalizeH="0" baseline="0" dirty="0">
                          <a:ln>
                            <a:noFill/>
                          </a:ln>
                          <a:solidFill>
                            <a:srgbClr val="0070C0"/>
                          </a:solidFill>
                          <a:effectLst/>
                          <a:latin typeface="Arial" pitchFamily="34" charset="0"/>
                        </a:rPr>
                        <a:t>Normal &gt;2500 gr</a:t>
                      </a:r>
                    </a:p>
                  </a:txBody>
                  <a:tcPr marL="91438" marR="91438"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311282</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98</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1:3176</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4</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1:77820</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50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800" b="0" i="0" u="none" strike="noStrike" cap="none" normalizeH="0" baseline="0">
                          <a:ln>
                            <a:noFill/>
                          </a:ln>
                          <a:solidFill>
                            <a:srgbClr val="0070C0"/>
                          </a:solidFill>
                          <a:effectLst/>
                          <a:latin typeface="Arial" pitchFamily="34" charset="0"/>
                        </a:rPr>
                        <a:t>Bajo Peso</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800" b="0" i="0" u="none" strike="noStrike" cap="none" normalizeH="0" baseline="0">
                          <a:ln>
                            <a:noFill/>
                          </a:ln>
                          <a:solidFill>
                            <a:srgbClr val="0070C0"/>
                          </a:solidFill>
                          <a:effectLst/>
                          <a:latin typeface="Arial" pitchFamily="34" charset="0"/>
                        </a:rPr>
                        <a:t>&gt;1500 gr y &lt;=2500 gr</a:t>
                      </a:r>
                    </a:p>
                  </a:txBody>
                  <a:tcPr marL="91438" marR="91438"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16899</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9</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1:1878</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4</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1:4225</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0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800" b="0" i="0" u="none" strike="noStrike" cap="none" normalizeH="0" baseline="0" dirty="0">
                          <a:ln>
                            <a:noFill/>
                          </a:ln>
                          <a:solidFill>
                            <a:srgbClr val="0070C0"/>
                          </a:solidFill>
                          <a:effectLst/>
                          <a:latin typeface="Arial" pitchFamily="34" charset="0"/>
                        </a:rPr>
                        <a:t>Muy Bajo Peso</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800" b="0" i="0" u="none" strike="noStrike" cap="none" normalizeH="0" baseline="0" dirty="0">
                          <a:ln>
                            <a:noFill/>
                          </a:ln>
                          <a:solidFill>
                            <a:srgbClr val="0070C0"/>
                          </a:solidFill>
                          <a:effectLst/>
                          <a:latin typeface="Arial" pitchFamily="34" charset="0"/>
                        </a:rPr>
                        <a:t>&lt;1500 gr</a:t>
                      </a:r>
                    </a:p>
                  </a:txBody>
                  <a:tcPr marL="91438" marR="91438"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dirty="0">
                          <a:ln>
                            <a:noFill/>
                          </a:ln>
                          <a:solidFill>
                            <a:srgbClr val="0070C0"/>
                          </a:solidFill>
                          <a:effectLst/>
                          <a:latin typeface="Arial" pitchFamily="34" charset="0"/>
                        </a:rPr>
                        <a:t>3238</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dirty="0">
                          <a:ln>
                            <a:noFill/>
                          </a:ln>
                          <a:solidFill>
                            <a:srgbClr val="0070C0"/>
                          </a:solidFill>
                          <a:effectLst/>
                          <a:latin typeface="Arial" pitchFamily="34" charset="0"/>
                        </a:rPr>
                        <a:t>11</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1:294</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a:ln>
                            <a:noFill/>
                          </a:ln>
                          <a:solidFill>
                            <a:srgbClr val="0070C0"/>
                          </a:solidFill>
                          <a:effectLst/>
                          <a:latin typeface="Arial" pitchFamily="34" charset="0"/>
                        </a:rPr>
                        <a:t>10</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s-ES" sz="1600" b="0" i="0" u="none" strike="noStrike" cap="none" normalizeH="0" baseline="0" dirty="0">
                          <a:ln>
                            <a:noFill/>
                          </a:ln>
                          <a:solidFill>
                            <a:srgbClr val="0070C0"/>
                          </a:solidFill>
                          <a:effectLst/>
                          <a:latin typeface="Arial" pitchFamily="34" charset="0"/>
                        </a:rPr>
                        <a:t>1:324</a:t>
                      </a:r>
                    </a:p>
                  </a:txBody>
                  <a:tcPr marL="91438" marR="91438"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1 CuadroTexto">
            <a:extLst>
              <a:ext uri="{FF2B5EF4-FFF2-40B4-BE49-F238E27FC236}">
                <a16:creationId xmlns:a16="http://schemas.microsoft.com/office/drawing/2014/main" id="{57DB48A8-F25A-4086-9C77-AEB1F2C8FD0D}"/>
              </a:ext>
            </a:extLst>
          </p:cNvPr>
          <p:cNvSpPr txBox="1">
            <a:spLocks noChangeArrowheads="1"/>
          </p:cNvSpPr>
          <p:nvPr/>
        </p:nvSpPr>
        <p:spPr bwMode="auto">
          <a:xfrm>
            <a:off x="620207" y="596234"/>
            <a:ext cx="737308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Blip>
                <a:blip r:embed="rId3"/>
              </a:buBlip>
            </a:pPr>
            <a:r>
              <a:rPr lang="es-ES" altLang="es-ES" sz="1600" dirty="0">
                <a:solidFill>
                  <a:srgbClr val="0070C0"/>
                </a:solidFill>
                <a:latin typeface="Roboto" panose="02000000000000000000" pitchFamily="2" charset="0"/>
                <a:ea typeface="Roboto" panose="02000000000000000000" pitchFamily="2" charset="0"/>
              </a:rPr>
              <a:t>La elevación tardía de TSH es más frecuente .</a:t>
            </a:r>
          </a:p>
          <a:p>
            <a:pPr eaLnBrk="1" hangingPunct="1">
              <a:spcBef>
                <a:spcPct val="0"/>
              </a:spcBef>
              <a:buFontTx/>
              <a:buBlip>
                <a:blip r:embed="rId3"/>
              </a:buBlip>
            </a:pPr>
            <a:r>
              <a:rPr lang="es-ES" altLang="es-ES" sz="1600" dirty="0">
                <a:solidFill>
                  <a:srgbClr val="0070C0"/>
                </a:solidFill>
                <a:latin typeface="Roboto" panose="02000000000000000000" pitchFamily="2" charset="0"/>
                <a:ea typeface="Roboto" panose="02000000000000000000" pitchFamily="2" charset="0"/>
              </a:rPr>
              <a:t>Sólo detectados por muestreos seriados de rutina.</a:t>
            </a:r>
          </a:p>
          <a:p>
            <a:pPr eaLnBrk="1" hangingPunct="1">
              <a:spcBef>
                <a:spcPct val="0"/>
              </a:spcBef>
              <a:buFontTx/>
              <a:buBlip>
                <a:blip r:embed="rId3"/>
              </a:buBlip>
            </a:pPr>
            <a:r>
              <a:rPr lang="es-ES" altLang="es-ES" sz="1600" dirty="0">
                <a:solidFill>
                  <a:srgbClr val="0070C0"/>
                </a:solidFill>
                <a:latin typeface="Roboto" panose="02000000000000000000" pitchFamily="2" charset="0"/>
                <a:ea typeface="Roboto" panose="02000000000000000000" pitchFamily="2" charset="0"/>
              </a:rPr>
              <a:t>Múltiples etiologías que incluyen: inmadurez del eje HHT, recuperación del síndrome del eutiroideo enfermo, drogas (dopamina, corticoides), </a:t>
            </a:r>
            <a:r>
              <a:rPr lang="es-AR" altLang="es-ES" sz="1400" b="1" dirty="0">
                <a:solidFill>
                  <a:srgbClr val="0070C0"/>
                </a:solidFill>
                <a:latin typeface="Roboto" panose="02000000000000000000" pitchFamily="2" charset="0"/>
                <a:ea typeface="Roboto" panose="02000000000000000000" pitchFamily="2" charset="0"/>
              </a:rPr>
              <a:t>↑</a:t>
            </a:r>
            <a:r>
              <a:rPr lang="es-AR" altLang="es-ES" sz="1600" dirty="0">
                <a:solidFill>
                  <a:srgbClr val="0070C0"/>
                </a:solidFill>
                <a:latin typeface="Roboto" panose="02000000000000000000" pitchFamily="2" charset="0"/>
                <a:ea typeface="Roboto" panose="02000000000000000000" pitchFamily="2" charset="0"/>
              </a:rPr>
              <a:t> y/o </a:t>
            </a:r>
            <a:r>
              <a:rPr lang="es-AR" altLang="es-ES" sz="1400" b="1" dirty="0">
                <a:solidFill>
                  <a:srgbClr val="0070C0"/>
                </a:solidFill>
                <a:latin typeface="Roboto" panose="02000000000000000000" pitchFamily="2" charset="0"/>
                <a:ea typeface="Roboto" panose="02000000000000000000" pitchFamily="2" charset="0"/>
              </a:rPr>
              <a:t>↓</a:t>
            </a:r>
            <a:r>
              <a:rPr lang="es-AR" altLang="es-ES" sz="1600" dirty="0">
                <a:solidFill>
                  <a:srgbClr val="0070C0"/>
                </a:solidFill>
                <a:latin typeface="Roboto" panose="02000000000000000000" pitchFamily="2" charset="0"/>
                <a:ea typeface="Roboto" panose="02000000000000000000" pitchFamily="2" charset="0"/>
              </a:rPr>
              <a:t> del Iodo, falta de aporte T4 materno.</a:t>
            </a:r>
          </a:p>
          <a:p>
            <a:pPr eaLnBrk="1" hangingPunct="1">
              <a:spcBef>
                <a:spcPct val="0"/>
              </a:spcBef>
              <a:buFontTx/>
              <a:buBlip>
                <a:blip r:embed="rId3"/>
              </a:buBlip>
            </a:pPr>
            <a:r>
              <a:rPr lang="es-ES" altLang="es-ES" sz="1600" dirty="0">
                <a:solidFill>
                  <a:srgbClr val="0070C0"/>
                </a:solidFill>
                <a:latin typeface="Roboto" panose="02000000000000000000" pitchFamily="2" charset="0"/>
                <a:ea typeface="Roboto" panose="02000000000000000000" pitchFamily="2" charset="0"/>
              </a:rPr>
              <a:t>Usualmente transitorio.</a:t>
            </a:r>
          </a:p>
          <a:p>
            <a:pPr eaLnBrk="1" hangingPunct="1">
              <a:spcBef>
                <a:spcPct val="0"/>
              </a:spcBef>
              <a:buFontTx/>
              <a:buBlip>
                <a:blip r:embed="rId3"/>
              </a:buBlip>
            </a:pPr>
            <a:r>
              <a:rPr lang="es-ES" altLang="es-ES" sz="1600" dirty="0">
                <a:solidFill>
                  <a:srgbClr val="0070C0"/>
                </a:solidFill>
                <a:latin typeface="Roboto" panose="02000000000000000000" pitchFamily="2" charset="0"/>
                <a:ea typeface="Roboto" panose="02000000000000000000" pitchFamily="2" charset="0"/>
              </a:rPr>
              <a:t>Efecto desconocido a largo plazo en el desarrollo cerebral.</a:t>
            </a:r>
            <a:endParaRPr lang="es-AR" altLang="es-ES" sz="1600" dirty="0">
              <a:solidFill>
                <a:srgbClr val="0070C0"/>
              </a:solidFill>
              <a:latin typeface="Roboto" panose="02000000000000000000" pitchFamily="2" charset="0"/>
              <a:ea typeface="Roboto" panose="02000000000000000000" pitchFamily="2" charset="0"/>
            </a:endParaRPr>
          </a:p>
        </p:txBody>
      </p:sp>
      <p:sp>
        <p:nvSpPr>
          <p:cNvPr id="10" name="14 Rectángulo">
            <a:extLst>
              <a:ext uri="{FF2B5EF4-FFF2-40B4-BE49-F238E27FC236}">
                <a16:creationId xmlns:a16="http://schemas.microsoft.com/office/drawing/2014/main" id="{34C4ECCE-D303-40A7-A3EB-242081AF6BEA}"/>
              </a:ext>
            </a:extLst>
          </p:cNvPr>
          <p:cNvSpPr/>
          <p:nvPr/>
        </p:nvSpPr>
        <p:spPr>
          <a:xfrm>
            <a:off x="341606" y="175405"/>
            <a:ext cx="3565525" cy="369888"/>
          </a:xfrm>
          <a:prstGeom prst="rect">
            <a:avLst/>
          </a:prstGeom>
        </p:spPr>
        <p:txBody>
          <a:bodyPr>
            <a:spAutoFit/>
          </a:bodyPr>
          <a:lstStyle/>
          <a:p>
            <a:pPr algn="ctr" eaLnBrk="1" hangingPunct="1">
              <a:defRPr/>
            </a:pPr>
            <a:r>
              <a:rPr lang="es-ES" b="1" u="sng" dirty="0">
                <a:solidFill>
                  <a:srgbClr val="0070C0"/>
                </a:solidFill>
                <a:effectLst>
                  <a:outerShdw blurRad="38100" dist="38100" dir="2700000" algn="tl">
                    <a:srgbClr val="000000">
                      <a:alpha val="43137"/>
                    </a:srgbClr>
                  </a:outerShdw>
                </a:effectLst>
                <a:latin typeface="Arial" charset="0"/>
                <a:cs typeface="Arial" charset="0"/>
              </a:rPr>
              <a:t>RNPT de muy bajo peso:</a:t>
            </a:r>
          </a:p>
        </p:txBody>
      </p:sp>
      <p:sp>
        <p:nvSpPr>
          <p:cNvPr id="11" name="Rectangle 2">
            <a:extLst>
              <a:ext uri="{FF2B5EF4-FFF2-40B4-BE49-F238E27FC236}">
                <a16:creationId xmlns:a16="http://schemas.microsoft.com/office/drawing/2014/main" id="{A8CEC248-FBFF-4CEF-84BA-61E2E4A13C9D}"/>
              </a:ext>
            </a:extLst>
          </p:cNvPr>
          <p:cNvSpPr txBox="1">
            <a:spLocks/>
          </p:cNvSpPr>
          <p:nvPr/>
        </p:nvSpPr>
        <p:spPr>
          <a:xfrm>
            <a:off x="620207" y="5512877"/>
            <a:ext cx="4551101" cy="3766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1600" dirty="0">
                <a:solidFill>
                  <a:srgbClr val="0070C0"/>
                </a:solidFill>
              </a:rPr>
              <a:t>Massachusetts Regional NBS </a:t>
            </a:r>
            <a:r>
              <a:rPr lang="es-ES" altLang="es-ES" sz="1600" dirty="0" err="1">
                <a:solidFill>
                  <a:srgbClr val="0070C0"/>
                </a:solidFill>
              </a:rPr>
              <a:t>Program</a:t>
            </a:r>
            <a:r>
              <a:rPr lang="es-ES" altLang="es-ES" sz="1600" dirty="0">
                <a:solidFill>
                  <a:srgbClr val="0070C0"/>
                </a:solidFill>
              </a:rPr>
              <a:t>. 1993-1996</a:t>
            </a:r>
          </a:p>
        </p:txBody>
      </p:sp>
    </p:spTree>
    <p:extLst>
      <p:ext uri="{BB962C8B-B14F-4D97-AF65-F5344CB8AC3E}">
        <p14:creationId xmlns:p14="http://schemas.microsoft.com/office/powerpoint/2010/main" val="1972850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 	</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877015324"/>
              </p:ext>
            </p:extLst>
          </p:nvPr>
        </p:nvGraphicFramePr>
        <p:xfrm>
          <a:off x="243002" y="1394286"/>
          <a:ext cx="11705995" cy="3585881"/>
        </p:xfrm>
        <a:graphic>
          <a:graphicData uri="http://schemas.openxmlformats.org/drawingml/2006/table">
            <a:tbl>
              <a:tblPr firstRow="1" bandRow="1">
                <a:tableStyleId>{5C22544A-7EE6-4342-B048-85BDC9FD1C3A}</a:tableStyleId>
              </a:tblPr>
              <a:tblGrid>
                <a:gridCol w="3192656">
                  <a:extLst>
                    <a:ext uri="{9D8B030D-6E8A-4147-A177-3AD203B41FA5}">
                      <a16:colId xmlns:a16="http://schemas.microsoft.com/office/drawing/2014/main" val="1122720573"/>
                    </a:ext>
                  </a:extLst>
                </a:gridCol>
                <a:gridCol w="3240350">
                  <a:extLst>
                    <a:ext uri="{9D8B030D-6E8A-4147-A177-3AD203B41FA5}">
                      <a16:colId xmlns:a16="http://schemas.microsoft.com/office/drawing/2014/main" val="1697277551"/>
                    </a:ext>
                  </a:extLst>
                </a:gridCol>
                <a:gridCol w="2716567">
                  <a:extLst>
                    <a:ext uri="{9D8B030D-6E8A-4147-A177-3AD203B41FA5}">
                      <a16:colId xmlns:a16="http://schemas.microsoft.com/office/drawing/2014/main" val="3604420285"/>
                    </a:ext>
                  </a:extLst>
                </a:gridCol>
                <a:gridCol w="2556422">
                  <a:extLst>
                    <a:ext uri="{9D8B030D-6E8A-4147-A177-3AD203B41FA5}">
                      <a16:colId xmlns:a16="http://schemas.microsoft.com/office/drawing/2014/main" val="3549801705"/>
                    </a:ext>
                  </a:extLst>
                </a:gridCol>
              </a:tblGrid>
              <a:tr h="3368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pt-BR" sz="1800" u="none" strike="noStrike" dirty="0" err="1">
                          <a:effectLst/>
                        </a:rPr>
                        <a:t>Situación</a:t>
                      </a:r>
                      <a:endParaRPr lang="pt-BR" sz="1800" u="none" strike="noStrike" dirty="0">
                        <a:effectLst/>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endParaRPr lang="es-A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0">
                <a:tc>
                  <a:txBody>
                    <a:bodyPr/>
                    <a:lstStyle/>
                    <a:p>
                      <a:pPr algn="l" fontAlgn="t"/>
                      <a:r>
                        <a:rPr lang="es-ES" sz="1800" b="0" i="0" u="none" strike="noStrike" dirty="0">
                          <a:solidFill>
                            <a:schemeClr val="bg1"/>
                          </a:solidFill>
                          <a:effectLst/>
                          <a:latin typeface="Arial" panose="020B0604020202020204" pitchFamily="34" charset="0"/>
                        </a:rPr>
                        <a:t>RN Transfundido</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200" b="0" i="0" u="sng" strike="noStrike" dirty="0">
                          <a:solidFill>
                            <a:schemeClr val="accent1">
                              <a:lumMod val="75000"/>
                            </a:schemeClr>
                          </a:solidFill>
                          <a:effectLst/>
                          <a:latin typeface="Arial" panose="020B0604020202020204" pitchFamily="34" charset="0"/>
                        </a:rPr>
                        <a:t>1ra </a:t>
                      </a:r>
                      <a:r>
                        <a:rPr lang="es-AR" sz="1200" b="0" i="0" u="sng" strike="noStrike" dirty="0" err="1">
                          <a:solidFill>
                            <a:schemeClr val="accent1">
                              <a:lumMod val="75000"/>
                            </a:schemeClr>
                          </a:solidFill>
                          <a:effectLst/>
                          <a:latin typeface="Arial" panose="020B0604020202020204" pitchFamily="34" charset="0"/>
                        </a:rPr>
                        <a:t>PreT</a:t>
                      </a:r>
                      <a:endParaRPr lang="es-AR" sz="1200" b="0" i="0" u="sng"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2da: 7 días</a:t>
                      </a:r>
                    </a:p>
                    <a:p>
                      <a:pPr algn="l" fontAlgn="t"/>
                      <a:endParaRPr lang="es-AR" sz="1200" b="0" i="0" u="sng" strike="noStrike" dirty="0">
                        <a:solidFill>
                          <a:schemeClr val="accent1">
                            <a:lumMod val="75000"/>
                          </a:schemeClr>
                        </a:solidFill>
                        <a:effectLst/>
                        <a:latin typeface="Arial" panose="020B0604020202020204" pitchFamily="34" charset="0"/>
                      </a:endParaRPr>
                    </a:p>
                    <a:p>
                      <a:pPr algn="l" fontAlgn="t"/>
                      <a:r>
                        <a:rPr lang="es-ES" sz="1200" b="0" i="0" u="sng" strike="noStrike" dirty="0">
                          <a:solidFill>
                            <a:schemeClr val="accent1">
                              <a:lumMod val="75000"/>
                            </a:schemeClr>
                          </a:solidFill>
                          <a:effectLst/>
                          <a:latin typeface="Arial" panose="020B0604020202020204" pitchFamily="34" charset="0"/>
                        </a:rPr>
                        <a:t>1ra </a:t>
                      </a:r>
                      <a:r>
                        <a:rPr lang="es-ES" sz="1200" b="0" i="0" u="sng" strike="noStrike" dirty="0" err="1">
                          <a:solidFill>
                            <a:schemeClr val="accent1">
                              <a:lumMod val="75000"/>
                            </a:schemeClr>
                          </a:solidFill>
                          <a:effectLst/>
                          <a:latin typeface="Arial" panose="020B0604020202020204" pitchFamily="34" charset="0"/>
                        </a:rPr>
                        <a:t>PreT</a:t>
                      </a:r>
                      <a:endParaRPr lang="es-ES" sz="1200" b="0" i="0" u="sng" strike="noStrike" dirty="0">
                        <a:solidFill>
                          <a:schemeClr val="accent1">
                            <a:lumMod val="75000"/>
                          </a:schemeClr>
                        </a:solidFill>
                        <a:effectLst/>
                        <a:latin typeface="Arial" panose="020B0604020202020204" pitchFamily="34" charset="0"/>
                      </a:endParaRPr>
                    </a:p>
                    <a:p>
                      <a:pPr algn="l" fontAlgn="t"/>
                      <a:r>
                        <a:rPr lang="es-ES" sz="1200" b="0" i="0" u="sng" strike="noStrike" dirty="0">
                          <a:solidFill>
                            <a:schemeClr val="accent1">
                              <a:lumMod val="75000"/>
                            </a:schemeClr>
                          </a:solidFill>
                          <a:effectLst/>
                          <a:latin typeface="Arial" panose="020B0604020202020204" pitchFamily="34" charset="0"/>
                        </a:rPr>
                        <a:t>2da: 10 días </a:t>
                      </a:r>
                      <a:r>
                        <a:rPr lang="es-ES" sz="1200" b="0" i="0" u="sng" strike="noStrike" dirty="0" err="1">
                          <a:solidFill>
                            <a:schemeClr val="accent1">
                              <a:lumMod val="75000"/>
                            </a:schemeClr>
                          </a:solidFill>
                          <a:effectLst/>
                          <a:latin typeface="Arial" panose="020B0604020202020204" pitchFamily="34" charset="0"/>
                        </a:rPr>
                        <a:t>postT</a:t>
                      </a:r>
                      <a:r>
                        <a:rPr lang="es-ES" sz="1200" b="0" i="0" u="sng" strike="noStrike" dirty="0">
                          <a:solidFill>
                            <a:schemeClr val="accent1">
                              <a:lumMod val="75000"/>
                            </a:schemeClr>
                          </a:solidFill>
                          <a:effectLst/>
                          <a:latin typeface="Arial" panose="020B0604020202020204" pitchFamily="34" charset="0"/>
                        </a:rPr>
                        <a:t> o día 4 si recibió GR </a:t>
                      </a:r>
                      <a:r>
                        <a:rPr lang="es-ES" sz="1200" b="0" i="0" u="sng" strike="noStrike" dirty="0" err="1">
                          <a:solidFill>
                            <a:schemeClr val="accent1">
                              <a:lumMod val="75000"/>
                            </a:schemeClr>
                          </a:solidFill>
                          <a:effectLst/>
                          <a:latin typeface="Arial" panose="020B0604020202020204" pitchFamily="34" charset="0"/>
                        </a:rPr>
                        <a:t>desplasmatizado</a:t>
                      </a:r>
                      <a:endParaRPr lang="es-ES" sz="1200" b="0" i="0" u="sng" strike="noStrike" dirty="0">
                        <a:solidFill>
                          <a:schemeClr val="accent1">
                            <a:lumMod val="75000"/>
                          </a:schemeClr>
                        </a:solidFill>
                        <a:effectLst/>
                        <a:latin typeface="Arial" panose="020B0604020202020204" pitchFamily="34" charset="0"/>
                      </a:endParaRPr>
                    </a:p>
                    <a:p>
                      <a:pPr algn="l" fontAlgn="t"/>
                      <a:endParaRPr lang="es-ES" sz="1200" b="0" i="0" u="sng" strike="noStrike" dirty="0">
                        <a:solidFill>
                          <a:schemeClr val="accent1">
                            <a:lumMod val="75000"/>
                          </a:schemeClr>
                        </a:solidFill>
                        <a:effectLst/>
                        <a:latin typeface="Arial" panose="020B0604020202020204" pitchFamily="34" charset="0"/>
                      </a:endParaRPr>
                    </a:p>
                    <a:p>
                      <a:pPr algn="l" fontAlgn="t"/>
                      <a:r>
                        <a:rPr lang="es-ES" sz="1200" b="0" i="0" u="sng" strike="noStrike" dirty="0">
                          <a:solidFill>
                            <a:schemeClr val="accent1">
                              <a:lumMod val="75000"/>
                            </a:schemeClr>
                          </a:solidFill>
                          <a:effectLst/>
                          <a:latin typeface="Arial" panose="020B0604020202020204" pitchFamily="34" charset="0"/>
                        </a:rPr>
                        <a:t>1ra </a:t>
                      </a:r>
                      <a:r>
                        <a:rPr lang="es-ES" sz="1200" b="0" i="0" u="sng" strike="noStrike" dirty="0" err="1">
                          <a:solidFill>
                            <a:schemeClr val="accent1">
                              <a:lumMod val="75000"/>
                            </a:schemeClr>
                          </a:solidFill>
                          <a:effectLst/>
                          <a:latin typeface="Arial" panose="020B0604020202020204" pitchFamily="34" charset="0"/>
                        </a:rPr>
                        <a:t>PreT</a:t>
                      </a:r>
                      <a:endParaRPr lang="es-ES" sz="1200" b="0" i="0" u="sng" strike="noStrike" dirty="0">
                        <a:solidFill>
                          <a:schemeClr val="accent1">
                            <a:lumMod val="75000"/>
                          </a:schemeClr>
                        </a:solidFill>
                        <a:effectLst/>
                        <a:latin typeface="Arial" panose="020B0604020202020204" pitchFamily="34" charset="0"/>
                      </a:endParaRPr>
                    </a:p>
                    <a:p>
                      <a:pPr algn="l" fontAlgn="t"/>
                      <a:r>
                        <a:rPr lang="es-ES" sz="1200" b="0" i="0" u="sng" strike="noStrike" dirty="0">
                          <a:solidFill>
                            <a:schemeClr val="accent1">
                              <a:lumMod val="75000"/>
                            </a:schemeClr>
                          </a:solidFill>
                          <a:effectLst/>
                          <a:latin typeface="Arial" panose="020B0604020202020204" pitchFamily="34" charset="0"/>
                        </a:rPr>
                        <a:t>2da 72 </a:t>
                      </a:r>
                      <a:r>
                        <a:rPr lang="es-ES" sz="1200" b="0" i="0" u="sng" strike="noStrike" dirty="0" err="1">
                          <a:solidFill>
                            <a:schemeClr val="accent1">
                              <a:lumMod val="75000"/>
                            </a:schemeClr>
                          </a:solidFill>
                          <a:effectLst/>
                          <a:latin typeface="Arial" panose="020B0604020202020204" pitchFamily="34" charset="0"/>
                        </a:rPr>
                        <a:t>hs</a:t>
                      </a:r>
                      <a:endParaRPr lang="es-ES" sz="1200" b="0" i="0" u="sng" strike="noStrike" dirty="0">
                        <a:solidFill>
                          <a:schemeClr val="accent1">
                            <a:lumMod val="75000"/>
                          </a:schemeClr>
                        </a:solidFill>
                        <a:effectLst/>
                        <a:latin typeface="Arial" panose="020B0604020202020204" pitchFamily="34" charset="0"/>
                      </a:endParaRPr>
                    </a:p>
                    <a:p>
                      <a:pPr algn="l" fontAlgn="t"/>
                      <a:endParaRPr lang="es-AR" sz="1200" b="0" i="0" u="sng" strike="noStrike" dirty="0">
                        <a:solidFill>
                          <a:schemeClr val="accent1">
                            <a:lumMod val="75000"/>
                          </a:schemeClr>
                        </a:solidFill>
                        <a:effectLst/>
                        <a:latin typeface="Arial" panose="020B0604020202020204" pitchFamily="34" charset="0"/>
                      </a:endParaRPr>
                    </a:p>
                    <a:p>
                      <a:pPr algn="l" fontAlgn="t"/>
                      <a:r>
                        <a:rPr lang="pt-BR" sz="1200" b="0" i="0" u="sng" strike="noStrike" dirty="0">
                          <a:solidFill>
                            <a:schemeClr val="accent1">
                              <a:lumMod val="75000"/>
                            </a:schemeClr>
                          </a:solidFill>
                          <a:effectLst/>
                          <a:latin typeface="Arial" panose="020B0604020202020204" pitchFamily="34" charset="0"/>
                        </a:rPr>
                        <a:t>1ra </a:t>
                      </a:r>
                      <a:r>
                        <a:rPr lang="pt-BR" sz="1200" b="0" i="0" u="sng" strike="noStrike" dirty="0" err="1">
                          <a:solidFill>
                            <a:schemeClr val="accent1">
                              <a:lumMod val="75000"/>
                            </a:schemeClr>
                          </a:solidFill>
                          <a:effectLst/>
                          <a:latin typeface="Arial" panose="020B0604020202020204" pitchFamily="34" charset="0"/>
                        </a:rPr>
                        <a:t>PreT</a:t>
                      </a:r>
                      <a:endParaRPr lang="pt-BR" sz="1200" b="0" i="0" u="sng" strike="noStrike" dirty="0">
                        <a:solidFill>
                          <a:schemeClr val="accent1">
                            <a:lumMod val="75000"/>
                          </a:schemeClr>
                        </a:solidFill>
                        <a:effectLst/>
                        <a:latin typeface="Arial" panose="020B0604020202020204" pitchFamily="34" charset="0"/>
                      </a:endParaRPr>
                    </a:p>
                    <a:p>
                      <a:pPr algn="l" fontAlgn="t"/>
                      <a:r>
                        <a:rPr lang="pt-BR" sz="1200" b="0" i="0" u="sng" strike="noStrike" dirty="0">
                          <a:solidFill>
                            <a:schemeClr val="accent1">
                              <a:lumMod val="75000"/>
                            </a:schemeClr>
                          </a:solidFill>
                          <a:effectLst/>
                          <a:latin typeface="Arial" panose="020B0604020202020204" pitchFamily="34" charset="0"/>
                        </a:rPr>
                        <a:t>2da 14 </a:t>
                      </a:r>
                      <a:r>
                        <a:rPr lang="pt-BR" sz="1200" b="0" i="0" u="sng" strike="noStrike" dirty="0" err="1">
                          <a:solidFill>
                            <a:schemeClr val="accent1">
                              <a:lumMod val="75000"/>
                            </a:schemeClr>
                          </a:solidFill>
                          <a:effectLst/>
                          <a:latin typeface="Arial" panose="020B0604020202020204" pitchFamily="34" charset="0"/>
                        </a:rPr>
                        <a:t>días</a:t>
                      </a:r>
                      <a:r>
                        <a:rPr lang="pt-BR" sz="1200" b="0" i="0" u="sng" strike="noStrike" dirty="0">
                          <a:solidFill>
                            <a:schemeClr val="accent1">
                              <a:lumMod val="75000"/>
                            </a:schemeClr>
                          </a:solidFill>
                          <a:effectLst/>
                          <a:latin typeface="Arial" panose="020B0604020202020204" pitchFamily="34" charset="0"/>
                        </a:rPr>
                        <a:t> </a:t>
                      </a:r>
                      <a:r>
                        <a:rPr lang="pt-BR" sz="1200" b="0" i="0" u="sng" strike="noStrike" dirty="0" err="1">
                          <a:solidFill>
                            <a:schemeClr val="accent1">
                              <a:lumMod val="75000"/>
                            </a:schemeClr>
                          </a:solidFill>
                          <a:effectLst/>
                          <a:latin typeface="Arial" panose="020B0604020202020204" pitchFamily="34" charset="0"/>
                        </a:rPr>
                        <a:t>postT</a:t>
                      </a:r>
                      <a:r>
                        <a:rPr lang="pt-BR" sz="1200" b="0" i="0" u="sng" strike="noStrike" dirty="0">
                          <a:solidFill>
                            <a:schemeClr val="accent1">
                              <a:lumMod val="75000"/>
                            </a:schemeClr>
                          </a:solidFill>
                          <a:effectLst/>
                          <a:latin typeface="Arial" panose="020B0604020202020204" pitchFamily="34" charset="0"/>
                        </a:rPr>
                        <a:t> </a:t>
                      </a:r>
                    </a:p>
                    <a:p>
                      <a:pPr algn="l" fontAlgn="t"/>
                      <a:r>
                        <a:rPr lang="pt-BR" sz="1200" b="0" i="0" u="none" strike="noStrike" dirty="0">
                          <a:solidFill>
                            <a:schemeClr val="accent1">
                              <a:lumMod val="75000"/>
                            </a:schemeClr>
                          </a:solidFill>
                          <a:effectLst/>
                          <a:latin typeface="Arial" panose="020B0604020202020204" pitchFamily="34" charset="0"/>
                        </a:rPr>
                        <a:t>(+3ra:  6-8 sem)</a:t>
                      </a:r>
                      <a:endParaRPr lang="es-ES" sz="1200" b="0" i="0" u="none" strike="noStrike" dirty="0">
                        <a:solidFill>
                          <a:schemeClr val="accent1">
                            <a:lumMod val="75000"/>
                          </a:schemeClr>
                        </a:solidFill>
                        <a:effectLst/>
                        <a:latin typeface="Arial" panose="020B0604020202020204" pitchFamily="34" charset="0"/>
                      </a:endParaRPr>
                    </a:p>
                    <a:p>
                      <a:pPr algn="l" fontAlgn="t"/>
                      <a:r>
                        <a:rPr lang="es-ES" sz="1200" b="0" i="0" u="none" strike="noStrike" dirty="0">
                          <a:solidFill>
                            <a:schemeClr val="accent1">
                              <a:lumMod val="75000"/>
                            </a:schemeClr>
                          </a:solidFill>
                          <a:effectLst/>
                          <a:latin typeface="Arial" panose="020B0604020202020204" pitchFamily="34" charset="0"/>
                        </a:rPr>
                        <a:t>. </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200" b="1" i="0" u="none" strike="noStrike" dirty="0">
                          <a:solidFill>
                            <a:schemeClr val="accent1">
                              <a:lumMod val="75000"/>
                            </a:schemeClr>
                          </a:solidFill>
                          <a:effectLst/>
                          <a:latin typeface="Arial" panose="020B0604020202020204" pitchFamily="34" charset="0"/>
                        </a:rPr>
                        <a:t>Nación</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s-ES" sz="1200" b="1" i="0" u="none" strike="noStrike" dirty="0">
                          <a:solidFill>
                            <a:schemeClr val="accent1">
                              <a:lumMod val="75000"/>
                            </a:schemeClr>
                          </a:solidFill>
                          <a:effectLst/>
                          <a:latin typeface="Arial" panose="020B0604020202020204" pitchFamily="34" charset="0"/>
                        </a:rPr>
                        <a:t>CABA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PBA</a:t>
                      </a: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German Society of Newborn Screening</a:t>
                      </a: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NBS03 – CLSI</a:t>
                      </a:r>
                    </a:p>
                    <a:p>
                      <a:pPr algn="l" fontAlgn="t"/>
                      <a:r>
                        <a:rPr lang="es-ES" sz="1200" b="0" i="0" u="none" strike="noStrike" dirty="0">
                          <a:solidFill>
                            <a:schemeClr val="accent1">
                              <a:lumMod val="75000"/>
                            </a:schemeClr>
                          </a:solidFill>
                          <a:effectLst/>
                          <a:latin typeface="Arial" panose="020B0604020202020204" pitchFamily="34" charset="0"/>
                        </a:rPr>
                        <a:t>ECLS/</a:t>
                      </a:r>
                      <a:r>
                        <a:rPr lang="es-ES" sz="1200" b="0" i="0" u="none" strike="noStrike" dirty="0" err="1">
                          <a:solidFill>
                            <a:schemeClr val="accent1">
                              <a:lumMod val="75000"/>
                            </a:schemeClr>
                          </a:solidFill>
                          <a:effectLst/>
                          <a:latin typeface="Arial" panose="020B0604020202020204" pitchFamily="34" charset="0"/>
                        </a:rPr>
                        <a:t>Transfusion</a:t>
                      </a:r>
                      <a:r>
                        <a:rPr lang="es-ES" sz="1200" b="0" i="0" u="none" strike="noStrike" dirty="0">
                          <a:solidFill>
                            <a:schemeClr val="accent1">
                              <a:lumMod val="75000"/>
                            </a:schemeClr>
                          </a:solidFill>
                          <a:effectLst/>
                          <a:latin typeface="Arial" panose="020B0604020202020204" pitchFamily="34" charset="0"/>
                        </a:rPr>
                        <a:t>/RBC</a:t>
                      </a:r>
                    </a:p>
                    <a:p>
                      <a:pPr algn="l" fontAlgn="t"/>
                      <a:r>
                        <a:rPr lang="es-ES" sz="1200" b="0" i="0" u="none" strike="noStrike" dirty="0">
                          <a:solidFill>
                            <a:schemeClr val="accent1">
                              <a:lumMod val="75000"/>
                            </a:schemeClr>
                          </a:solidFill>
                          <a:effectLst/>
                          <a:highlight>
                            <a:srgbClr val="FFFF00"/>
                          </a:highlight>
                          <a:latin typeface="Arial" panose="020B0604020202020204" pitchFamily="34" charset="0"/>
                        </a:rPr>
                        <a:t>Duración del efecto: 3 – 7 días</a:t>
                      </a:r>
                    </a:p>
                    <a:p>
                      <a:pPr algn="l" fontAlgn="t"/>
                      <a:r>
                        <a:rPr lang="en-US" sz="1050" b="1" i="0" u="none" strike="noStrike" dirty="0">
                          <a:solidFill>
                            <a:schemeClr val="accent1">
                              <a:lumMod val="75000"/>
                            </a:schemeClr>
                          </a:solidFill>
                          <a:effectLst/>
                          <a:latin typeface="Arial" panose="020B0604020202020204" pitchFamily="34" charset="0"/>
                        </a:rPr>
                        <a:t>Newborn Screening for Preterm, Low Birth Weight, and Sick Newborns </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Todos</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
        <p:nvSpPr>
          <p:cNvPr id="4" name="CuadroTexto 3">
            <a:extLst>
              <a:ext uri="{FF2B5EF4-FFF2-40B4-BE49-F238E27FC236}">
                <a16:creationId xmlns:a16="http://schemas.microsoft.com/office/drawing/2014/main" id="{2524D5C1-5B2E-411E-8E75-9A4C60FD61ED}"/>
              </a:ext>
            </a:extLst>
          </p:cNvPr>
          <p:cNvSpPr txBox="1"/>
          <p:nvPr/>
        </p:nvSpPr>
        <p:spPr>
          <a:xfrm>
            <a:off x="109837" y="4871831"/>
            <a:ext cx="11210883" cy="1200329"/>
          </a:xfrm>
          <a:prstGeom prst="rect">
            <a:avLst/>
          </a:prstGeom>
          <a:noFill/>
        </p:spPr>
        <p:txBody>
          <a:bodyPr wrap="square" rtlCol="0">
            <a:spAutoFit/>
          </a:bodyPr>
          <a:lstStyle/>
          <a:p>
            <a:r>
              <a:rPr lang="es-ES" dirty="0">
                <a:highlight>
                  <a:srgbClr val="FFFF00"/>
                </a:highlight>
              </a:rPr>
              <a:t>Debe recolectarse una muestra antes de la transfusión</a:t>
            </a:r>
          </a:p>
          <a:p>
            <a:endParaRPr lang="es-ES" dirty="0">
              <a:highlight>
                <a:srgbClr val="FFFF00"/>
              </a:highlight>
            </a:endParaRPr>
          </a:p>
          <a:p>
            <a:r>
              <a:rPr lang="es-ES" dirty="0">
                <a:highlight>
                  <a:srgbClr val="FFFF00"/>
                </a:highlight>
              </a:rPr>
              <a:t>Al menos 3 días el tiempo a que las concentraciones de metabolitos vuelvan a los niveles previos a la transfusión.</a:t>
            </a:r>
          </a:p>
          <a:p>
            <a:r>
              <a:rPr lang="es-ES" dirty="0">
                <a:highlight>
                  <a:srgbClr val="FFFF00"/>
                </a:highlight>
              </a:rPr>
              <a:t>7 días después de la transfusión (recomendado)</a:t>
            </a:r>
            <a:endParaRPr lang="es-AR" dirty="0">
              <a:highlight>
                <a:srgbClr val="FFFF00"/>
              </a:highlight>
            </a:endParaRPr>
          </a:p>
        </p:txBody>
      </p:sp>
    </p:spTree>
    <p:extLst>
      <p:ext uri="{BB962C8B-B14F-4D97-AF65-F5344CB8AC3E}">
        <p14:creationId xmlns:p14="http://schemas.microsoft.com/office/powerpoint/2010/main" val="236248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50D61574-B44F-42EE-8DAB-2ACBD3FFD82C}"/>
              </a:ext>
            </a:extLst>
          </p:cNvPr>
          <p:cNvPicPr>
            <a:picLocks noChangeAspect="1"/>
          </p:cNvPicPr>
          <p:nvPr/>
        </p:nvPicPr>
        <p:blipFill>
          <a:blip r:embed="rId3"/>
          <a:stretch>
            <a:fillRect/>
          </a:stretch>
        </p:blipFill>
        <p:spPr>
          <a:xfrm>
            <a:off x="1489488" y="1004887"/>
            <a:ext cx="3524250" cy="4848225"/>
          </a:xfrm>
          <a:prstGeom prst="rect">
            <a:avLst/>
          </a:prstGeom>
        </p:spPr>
      </p:pic>
      <p:sp>
        <p:nvSpPr>
          <p:cNvPr id="8" name="CuadroTexto 7">
            <a:extLst>
              <a:ext uri="{FF2B5EF4-FFF2-40B4-BE49-F238E27FC236}">
                <a16:creationId xmlns:a16="http://schemas.microsoft.com/office/drawing/2014/main" id="{5D4C6F00-1CE6-4927-BBEA-0B08057DE906}"/>
              </a:ext>
            </a:extLst>
          </p:cNvPr>
          <p:cNvSpPr txBox="1"/>
          <p:nvPr/>
        </p:nvSpPr>
        <p:spPr>
          <a:xfrm>
            <a:off x="947552" y="81557"/>
            <a:ext cx="4108625" cy="830997"/>
          </a:xfrm>
          <a:prstGeom prst="rect">
            <a:avLst/>
          </a:prstGeom>
          <a:noFill/>
        </p:spPr>
        <p:txBody>
          <a:bodyPr wrap="none" rtlCol="0">
            <a:spAutoFit/>
          </a:bodyPr>
          <a:lstStyle/>
          <a:p>
            <a:r>
              <a:rPr lang="en-US" sz="1600" b="1" dirty="0">
                <a:solidFill>
                  <a:srgbClr val="0070C0"/>
                </a:solidFill>
              </a:rPr>
              <a:t>Thyroid function during exchange transfusion</a:t>
            </a:r>
          </a:p>
          <a:p>
            <a:r>
              <a:rPr lang="en-US" sz="1600" b="1" dirty="0">
                <a:solidFill>
                  <a:srgbClr val="0070C0"/>
                </a:solidFill>
              </a:rPr>
              <a:t>RDG Milner and JG Ratcliffe</a:t>
            </a:r>
          </a:p>
          <a:p>
            <a:r>
              <a:rPr lang="en-US" sz="1600" dirty="0">
                <a:solidFill>
                  <a:srgbClr val="0070C0"/>
                </a:solidFill>
              </a:rPr>
              <a:t>Archives of Disease in Childhood, 1975, 50, 40. </a:t>
            </a:r>
            <a:endParaRPr lang="es-AR" sz="1600" dirty="0">
              <a:solidFill>
                <a:srgbClr val="0070C0"/>
              </a:solidFill>
            </a:endParaRPr>
          </a:p>
        </p:txBody>
      </p:sp>
      <p:sp>
        <p:nvSpPr>
          <p:cNvPr id="9" name="1 CuadroTexto">
            <a:extLst>
              <a:ext uri="{FF2B5EF4-FFF2-40B4-BE49-F238E27FC236}">
                <a16:creationId xmlns:a16="http://schemas.microsoft.com/office/drawing/2014/main" id="{715D0861-09E7-4665-971A-04BEDDB94504}"/>
              </a:ext>
            </a:extLst>
          </p:cNvPr>
          <p:cNvSpPr txBox="1"/>
          <p:nvPr/>
        </p:nvSpPr>
        <p:spPr>
          <a:xfrm>
            <a:off x="6628399" y="5089306"/>
            <a:ext cx="4771917" cy="1292662"/>
          </a:xfrm>
          <a:prstGeom prst="rect">
            <a:avLst/>
          </a:prstGeom>
          <a:noFill/>
        </p:spPr>
        <p:txBody>
          <a:bodyPr wrap="square">
            <a:spAutoFit/>
          </a:bodyPr>
          <a:lstStyle/>
          <a:p>
            <a:pPr eaLnBrk="1" hangingPunct="1">
              <a:defRPr/>
            </a:pPr>
            <a:r>
              <a:rPr lang="es-ES" sz="1600" b="1" dirty="0">
                <a:solidFill>
                  <a:srgbClr val="0070C0"/>
                </a:solidFill>
              </a:rPr>
              <a:t>Exchange </a:t>
            </a:r>
            <a:r>
              <a:rPr lang="es-ES" sz="1600" b="1" dirty="0" err="1">
                <a:solidFill>
                  <a:srgbClr val="0070C0"/>
                </a:solidFill>
              </a:rPr>
              <a:t>transfusion</a:t>
            </a:r>
            <a:r>
              <a:rPr lang="es-ES" sz="1600" b="1" dirty="0">
                <a:solidFill>
                  <a:srgbClr val="0070C0"/>
                </a:solidFill>
              </a:rPr>
              <a:t> in </a:t>
            </a:r>
            <a:r>
              <a:rPr lang="es-ES" sz="1600" b="1" dirty="0" err="1">
                <a:solidFill>
                  <a:srgbClr val="0070C0"/>
                </a:solidFill>
              </a:rPr>
              <a:t>premature</a:t>
            </a:r>
            <a:r>
              <a:rPr lang="es-ES" sz="1600" b="1" dirty="0">
                <a:solidFill>
                  <a:srgbClr val="0070C0"/>
                </a:solidFill>
              </a:rPr>
              <a:t> </a:t>
            </a:r>
            <a:r>
              <a:rPr lang="es-ES" sz="1600" b="1" dirty="0" err="1">
                <a:solidFill>
                  <a:srgbClr val="0070C0"/>
                </a:solidFill>
              </a:rPr>
              <a:t>newborns</a:t>
            </a:r>
            <a:r>
              <a:rPr lang="es-ES" sz="1600" b="1" dirty="0">
                <a:solidFill>
                  <a:srgbClr val="0070C0"/>
                </a:solidFill>
              </a:rPr>
              <a:t>: </a:t>
            </a:r>
            <a:r>
              <a:rPr lang="es-ES" sz="1600" b="1" dirty="0" err="1">
                <a:solidFill>
                  <a:srgbClr val="0070C0"/>
                </a:solidFill>
              </a:rPr>
              <a:t>effect</a:t>
            </a:r>
            <a:r>
              <a:rPr lang="es-ES" sz="1600" b="1" dirty="0">
                <a:solidFill>
                  <a:srgbClr val="0070C0"/>
                </a:solidFill>
              </a:rPr>
              <a:t> of </a:t>
            </a:r>
            <a:r>
              <a:rPr lang="es-ES" sz="1600" b="1" dirty="0" err="1">
                <a:solidFill>
                  <a:srgbClr val="0070C0"/>
                </a:solidFill>
              </a:rPr>
              <a:t>maturity</a:t>
            </a:r>
            <a:r>
              <a:rPr lang="es-ES" sz="1600" b="1" dirty="0">
                <a:solidFill>
                  <a:srgbClr val="0070C0"/>
                </a:solidFill>
              </a:rPr>
              <a:t> </a:t>
            </a:r>
            <a:r>
              <a:rPr lang="es-ES" sz="1600" b="1" dirty="0" err="1">
                <a:solidFill>
                  <a:srgbClr val="0070C0"/>
                </a:solidFill>
              </a:rPr>
              <a:t>on</a:t>
            </a:r>
            <a:r>
              <a:rPr lang="es-ES" sz="1600" b="1" dirty="0">
                <a:solidFill>
                  <a:srgbClr val="0070C0"/>
                </a:solidFill>
              </a:rPr>
              <a:t> </a:t>
            </a:r>
            <a:r>
              <a:rPr lang="es-ES" sz="1600" b="1" dirty="0" err="1">
                <a:solidFill>
                  <a:srgbClr val="0070C0"/>
                </a:solidFill>
              </a:rPr>
              <a:t>thyrotropin</a:t>
            </a:r>
            <a:r>
              <a:rPr lang="es-ES" sz="1600" b="1" dirty="0">
                <a:solidFill>
                  <a:srgbClr val="0070C0"/>
                </a:solidFill>
              </a:rPr>
              <a:t> and </a:t>
            </a:r>
            <a:r>
              <a:rPr lang="es-ES" sz="1600" b="1" dirty="0" err="1">
                <a:solidFill>
                  <a:srgbClr val="0070C0"/>
                </a:solidFill>
              </a:rPr>
              <a:t>thyroxine</a:t>
            </a:r>
            <a:r>
              <a:rPr lang="es-ES" sz="1600" b="1" dirty="0">
                <a:solidFill>
                  <a:srgbClr val="0070C0"/>
                </a:solidFill>
              </a:rPr>
              <a:t> responses.</a:t>
            </a:r>
          </a:p>
          <a:p>
            <a:pPr eaLnBrk="1" hangingPunct="1">
              <a:defRPr/>
            </a:pPr>
            <a:r>
              <a:rPr lang="es-ES" sz="1400" dirty="0" err="1">
                <a:solidFill>
                  <a:srgbClr val="0070C0"/>
                </a:solidFill>
              </a:rPr>
              <a:t>Strbak</a:t>
            </a:r>
            <a:r>
              <a:rPr lang="es-ES" sz="1400" dirty="0">
                <a:solidFill>
                  <a:srgbClr val="0070C0"/>
                </a:solidFill>
              </a:rPr>
              <a:t> V, </a:t>
            </a:r>
            <a:r>
              <a:rPr lang="es-ES" sz="1400" dirty="0" err="1">
                <a:solidFill>
                  <a:srgbClr val="0070C0"/>
                </a:solidFill>
              </a:rPr>
              <a:t>Huttova</a:t>
            </a:r>
            <a:r>
              <a:rPr lang="es-ES" sz="1400" dirty="0">
                <a:solidFill>
                  <a:srgbClr val="0070C0"/>
                </a:solidFill>
              </a:rPr>
              <a:t> M, </a:t>
            </a:r>
            <a:r>
              <a:rPr lang="es-ES" sz="1400" dirty="0" err="1">
                <a:solidFill>
                  <a:srgbClr val="0070C0"/>
                </a:solidFill>
              </a:rPr>
              <a:t>Kubasakova</a:t>
            </a:r>
            <a:r>
              <a:rPr lang="es-ES" sz="1400" dirty="0">
                <a:solidFill>
                  <a:srgbClr val="0070C0"/>
                </a:solidFill>
              </a:rPr>
              <a:t> S, et al. </a:t>
            </a:r>
            <a:r>
              <a:rPr lang="es-ES" sz="1400" dirty="0" err="1">
                <a:solidFill>
                  <a:srgbClr val="0070C0"/>
                </a:solidFill>
              </a:rPr>
              <a:t>Endocrinol</a:t>
            </a:r>
            <a:r>
              <a:rPr lang="es-ES" sz="1400" dirty="0">
                <a:solidFill>
                  <a:srgbClr val="0070C0"/>
                </a:solidFill>
              </a:rPr>
              <a:t> </a:t>
            </a:r>
            <a:r>
              <a:rPr lang="es-ES" sz="1400" dirty="0" err="1">
                <a:solidFill>
                  <a:srgbClr val="0070C0"/>
                </a:solidFill>
              </a:rPr>
              <a:t>Exp</a:t>
            </a:r>
            <a:r>
              <a:rPr lang="es-ES" sz="1400" dirty="0">
                <a:solidFill>
                  <a:srgbClr val="0070C0"/>
                </a:solidFill>
              </a:rPr>
              <a:t>. 1987 Dec;21(4):269-73.</a:t>
            </a:r>
          </a:p>
          <a:p>
            <a:pPr eaLnBrk="1" hangingPunct="1">
              <a:defRPr/>
            </a:pPr>
            <a:endParaRPr lang="es-ES" dirty="0"/>
          </a:p>
        </p:txBody>
      </p:sp>
      <p:pic>
        <p:nvPicPr>
          <p:cNvPr id="11" name="Imagen 10">
            <a:extLst>
              <a:ext uri="{FF2B5EF4-FFF2-40B4-BE49-F238E27FC236}">
                <a16:creationId xmlns:a16="http://schemas.microsoft.com/office/drawing/2014/main" id="{4946DBBB-7420-4E23-BB5D-826E37BD5E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600200"/>
            <a:ext cx="5341253" cy="2987674"/>
          </a:xfrm>
          <a:prstGeom prst="rect">
            <a:avLst/>
          </a:prstGeom>
        </p:spPr>
      </p:pic>
      <p:sp>
        <p:nvSpPr>
          <p:cNvPr id="4" name="Rectángulo 3">
            <a:extLst>
              <a:ext uri="{FF2B5EF4-FFF2-40B4-BE49-F238E27FC236}">
                <a16:creationId xmlns:a16="http://schemas.microsoft.com/office/drawing/2014/main" id="{B810702A-3080-46D7-A57D-C8EBCE63D063}"/>
              </a:ext>
            </a:extLst>
          </p:cNvPr>
          <p:cNvSpPr/>
          <p:nvPr/>
        </p:nvSpPr>
        <p:spPr>
          <a:xfrm>
            <a:off x="1233996" y="5175682"/>
            <a:ext cx="4021585" cy="67743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107B0B77-6C25-4E98-91C7-6AEEE7EC7405}"/>
              </a:ext>
            </a:extLst>
          </p:cNvPr>
          <p:cNvSpPr/>
          <p:nvPr/>
        </p:nvSpPr>
        <p:spPr>
          <a:xfrm>
            <a:off x="6826929" y="3481387"/>
            <a:ext cx="2802846" cy="455175"/>
          </a:xfrm>
          <a:prstGeom prst="rect">
            <a:avLst/>
          </a:prstGeom>
          <a:solidFill>
            <a:srgbClr val="FF0000">
              <a:alpha val="42000"/>
            </a:srgb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a:extLst>
              <a:ext uri="{FF2B5EF4-FFF2-40B4-BE49-F238E27FC236}">
                <a16:creationId xmlns:a16="http://schemas.microsoft.com/office/drawing/2014/main" id="{BFCE5380-3B37-49AD-86A1-B9329700EB59}"/>
              </a:ext>
            </a:extLst>
          </p:cNvPr>
          <p:cNvSpPr/>
          <p:nvPr/>
        </p:nvSpPr>
        <p:spPr>
          <a:xfrm>
            <a:off x="7048500" y="3965138"/>
            <a:ext cx="904875" cy="206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a16="http://schemas.microsoft.com/office/drawing/2014/main" id="{5C7BA86A-179B-4486-B919-3EBE0A8A36AB}"/>
              </a:ext>
            </a:extLst>
          </p:cNvPr>
          <p:cNvSpPr txBox="1"/>
          <p:nvPr/>
        </p:nvSpPr>
        <p:spPr>
          <a:xfrm>
            <a:off x="5629275" y="3497700"/>
            <a:ext cx="991169" cy="369332"/>
          </a:xfrm>
          <a:prstGeom prst="rect">
            <a:avLst/>
          </a:prstGeom>
          <a:noFill/>
        </p:spPr>
        <p:txBody>
          <a:bodyPr wrap="none" rtlCol="0">
            <a:spAutoFit/>
          </a:bodyPr>
          <a:lstStyle/>
          <a:p>
            <a:r>
              <a:rPr lang="es-ES" dirty="0"/>
              <a:t>Donante</a:t>
            </a:r>
            <a:endParaRPr lang="es-AR" dirty="0"/>
          </a:p>
        </p:txBody>
      </p:sp>
      <p:sp>
        <p:nvSpPr>
          <p:cNvPr id="14" name="CuadroTexto 13">
            <a:extLst>
              <a:ext uri="{FF2B5EF4-FFF2-40B4-BE49-F238E27FC236}">
                <a16:creationId xmlns:a16="http://schemas.microsoft.com/office/drawing/2014/main" id="{2750A8D4-F964-444F-B2C6-5E23F6666D3B}"/>
              </a:ext>
            </a:extLst>
          </p:cNvPr>
          <p:cNvSpPr txBox="1"/>
          <p:nvPr/>
        </p:nvSpPr>
        <p:spPr>
          <a:xfrm>
            <a:off x="6469417" y="3295929"/>
            <a:ext cx="362600" cy="769441"/>
          </a:xfrm>
          <a:prstGeom prst="rect">
            <a:avLst/>
          </a:prstGeom>
          <a:noFill/>
        </p:spPr>
        <p:txBody>
          <a:bodyPr wrap="none" rtlCol="0">
            <a:spAutoFit/>
          </a:bodyPr>
          <a:lstStyle/>
          <a:p>
            <a:r>
              <a:rPr lang="es-ES" sz="4400" dirty="0">
                <a:solidFill>
                  <a:srgbClr val="FF0000"/>
                </a:solidFill>
              </a:rPr>
              <a:t>{</a:t>
            </a:r>
            <a:endParaRPr lang="es-AR" sz="4400" dirty="0">
              <a:solidFill>
                <a:srgbClr val="FF0000"/>
              </a:solidFill>
            </a:endParaRPr>
          </a:p>
        </p:txBody>
      </p:sp>
      <p:sp>
        <p:nvSpPr>
          <p:cNvPr id="15" name="CuadroTexto 14">
            <a:extLst>
              <a:ext uri="{FF2B5EF4-FFF2-40B4-BE49-F238E27FC236}">
                <a16:creationId xmlns:a16="http://schemas.microsoft.com/office/drawing/2014/main" id="{C12BC179-0691-4FC6-987C-2E3B65D59805}"/>
              </a:ext>
            </a:extLst>
          </p:cNvPr>
          <p:cNvSpPr txBox="1"/>
          <p:nvPr/>
        </p:nvSpPr>
        <p:spPr>
          <a:xfrm>
            <a:off x="6116394" y="2517460"/>
            <a:ext cx="587340" cy="400110"/>
          </a:xfrm>
          <a:prstGeom prst="rect">
            <a:avLst/>
          </a:prstGeom>
          <a:solidFill>
            <a:schemeClr val="bg1"/>
          </a:solidFill>
        </p:spPr>
        <p:txBody>
          <a:bodyPr wrap="none" rtlCol="0">
            <a:spAutoFit/>
          </a:bodyPr>
          <a:lstStyle/>
          <a:p>
            <a:r>
              <a:rPr lang="es-ES" sz="2000" dirty="0"/>
              <a:t>TSH</a:t>
            </a:r>
            <a:endParaRPr lang="es-AR" sz="2000" dirty="0"/>
          </a:p>
        </p:txBody>
      </p:sp>
      <p:sp>
        <p:nvSpPr>
          <p:cNvPr id="17" name="CuadroTexto 16">
            <a:extLst>
              <a:ext uri="{FF2B5EF4-FFF2-40B4-BE49-F238E27FC236}">
                <a16:creationId xmlns:a16="http://schemas.microsoft.com/office/drawing/2014/main" id="{EAB83B05-E470-44A6-AEB5-05DB7253B19A}"/>
              </a:ext>
            </a:extLst>
          </p:cNvPr>
          <p:cNvSpPr txBox="1"/>
          <p:nvPr/>
        </p:nvSpPr>
        <p:spPr>
          <a:xfrm>
            <a:off x="6326774" y="1536355"/>
            <a:ext cx="768159" cy="338554"/>
          </a:xfrm>
          <a:prstGeom prst="rect">
            <a:avLst/>
          </a:prstGeom>
          <a:solidFill>
            <a:schemeClr val="bg1"/>
          </a:solidFill>
        </p:spPr>
        <p:txBody>
          <a:bodyPr wrap="none" rtlCol="0">
            <a:spAutoFit/>
          </a:bodyPr>
          <a:lstStyle/>
          <a:p>
            <a:r>
              <a:rPr lang="es-ES" sz="1600" dirty="0"/>
              <a:t>µUI/ml</a:t>
            </a:r>
            <a:endParaRPr lang="es-AR" sz="1600" dirty="0"/>
          </a:p>
        </p:txBody>
      </p:sp>
    </p:spTree>
    <p:extLst>
      <p:ext uri="{BB962C8B-B14F-4D97-AF65-F5344CB8AC3E}">
        <p14:creationId xmlns:p14="http://schemas.microsoft.com/office/powerpoint/2010/main" val="3549981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 	</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4251839814"/>
              </p:ext>
            </p:extLst>
          </p:nvPr>
        </p:nvGraphicFramePr>
        <p:xfrm>
          <a:off x="243002" y="1394286"/>
          <a:ext cx="11705995" cy="3509681"/>
        </p:xfrm>
        <a:graphic>
          <a:graphicData uri="http://schemas.openxmlformats.org/drawingml/2006/table">
            <a:tbl>
              <a:tblPr firstRow="1" bandRow="1">
                <a:tableStyleId>{5C22544A-7EE6-4342-B048-85BDC9FD1C3A}</a:tableStyleId>
              </a:tblPr>
              <a:tblGrid>
                <a:gridCol w="3192656">
                  <a:extLst>
                    <a:ext uri="{9D8B030D-6E8A-4147-A177-3AD203B41FA5}">
                      <a16:colId xmlns:a16="http://schemas.microsoft.com/office/drawing/2014/main" val="1122720573"/>
                    </a:ext>
                  </a:extLst>
                </a:gridCol>
                <a:gridCol w="3240350">
                  <a:extLst>
                    <a:ext uri="{9D8B030D-6E8A-4147-A177-3AD203B41FA5}">
                      <a16:colId xmlns:a16="http://schemas.microsoft.com/office/drawing/2014/main" val="1697277551"/>
                    </a:ext>
                  </a:extLst>
                </a:gridCol>
                <a:gridCol w="2716567">
                  <a:extLst>
                    <a:ext uri="{9D8B030D-6E8A-4147-A177-3AD203B41FA5}">
                      <a16:colId xmlns:a16="http://schemas.microsoft.com/office/drawing/2014/main" val="3604420285"/>
                    </a:ext>
                  </a:extLst>
                </a:gridCol>
                <a:gridCol w="2556422">
                  <a:extLst>
                    <a:ext uri="{9D8B030D-6E8A-4147-A177-3AD203B41FA5}">
                      <a16:colId xmlns:a16="http://schemas.microsoft.com/office/drawing/2014/main" val="3549801705"/>
                    </a:ext>
                  </a:extLst>
                </a:gridCol>
              </a:tblGrid>
              <a:tr h="3368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pt-BR" sz="1800" u="none" strike="noStrike" dirty="0" err="1">
                          <a:effectLst/>
                        </a:rPr>
                        <a:t>Situación</a:t>
                      </a:r>
                      <a:endParaRPr lang="pt-BR" sz="1800" u="none" strike="noStrike" dirty="0">
                        <a:effectLst/>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endParaRPr lang="es-A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0">
                <a:tc>
                  <a:txBody>
                    <a:bodyPr/>
                    <a:lstStyle/>
                    <a:p>
                      <a:pPr algn="l" fontAlgn="t"/>
                      <a:r>
                        <a:rPr lang="es-ES" sz="1800" b="0" i="0" u="none" strike="noStrike" dirty="0">
                          <a:solidFill>
                            <a:schemeClr val="bg1"/>
                          </a:solidFill>
                          <a:effectLst/>
                          <a:latin typeface="Arial" panose="020B0604020202020204" pitchFamily="34" charset="0"/>
                        </a:rPr>
                        <a:t>TPN (Nutrición Parenteral Total)</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ES" sz="1400" b="1" i="0" u="sng" strike="noStrike" dirty="0">
                          <a:solidFill>
                            <a:schemeClr val="accent1">
                              <a:lumMod val="75000"/>
                            </a:schemeClr>
                          </a:solidFill>
                          <a:effectLst/>
                          <a:latin typeface="Arial" panose="020B0604020202020204" pitchFamily="34" charset="0"/>
                        </a:rPr>
                        <a:t>Repetir el NBS cuando el bebé ya no reciba TPN</a:t>
                      </a:r>
                      <a:r>
                        <a:rPr lang="es-ES" sz="1400" b="1" i="0" u="none" strike="noStrike" dirty="0">
                          <a:solidFill>
                            <a:schemeClr val="accent1">
                              <a:lumMod val="75000"/>
                            </a:schemeClr>
                          </a:solidFill>
                          <a:effectLst/>
                          <a:latin typeface="Arial" panose="020B0604020202020204" pitchFamily="34" charset="0"/>
                        </a:rPr>
                        <a:t>. Análisis cuantitativo de </a:t>
                      </a:r>
                      <a:r>
                        <a:rPr lang="es-ES" sz="1400" b="1" i="0" u="none" strike="noStrike" dirty="0" err="1">
                          <a:solidFill>
                            <a:schemeClr val="accent1">
                              <a:lumMod val="75000"/>
                            </a:schemeClr>
                          </a:solidFill>
                          <a:effectLst/>
                          <a:latin typeface="Arial" panose="020B0604020202020204" pitchFamily="34" charset="0"/>
                        </a:rPr>
                        <a:t>AAs</a:t>
                      </a:r>
                      <a:r>
                        <a:rPr lang="es-ES" sz="1400" b="1" i="0" u="none" strike="noStrike" dirty="0">
                          <a:solidFill>
                            <a:schemeClr val="accent1">
                              <a:lumMod val="75000"/>
                            </a:schemeClr>
                          </a:solidFill>
                          <a:effectLst/>
                          <a:latin typeface="Arial" panose="020B0604020202020204" pitchFamily="34" charset="0"/>
                        </a:rPr>
                        <a:t> en plasma y de </a:t>
                      </a:r>
                      <a:r>
                        <a:rPr lang="es-ES" sz="1400" b="1" i="0" u="none" strike="noStrike" dirty="0" err="1">
                          <a:solidFill>
                            <a:schemeClr val="accent1">
                              <a:lumMod val="75000"/>
                            </a:schemeClr>
                          </a:solidFill>
                          <a:effectLst/>
                          <a:latin typeface="Arial" panose="020B0604020202020204" pitchFamily="34" charset="0"/>
                        </a:rPr>
                        <a:t>OAs</a:t>
                      </a:r>
                      <a:r>
                        <a:rPr lang="es-ES" sz="1400" b="1" i="0" u="none" strike="noStrike" dirty="0">
                          <a:solidFill>
                            <a:schemeClr val="accent1">
                              <a:lumMod val="75000"/>
                            </a:schemeClr>
                          </a:solidFill>
                          <a:effectLst/>
                          <a:latin typeface="Arial" panose="020B0604020202020204" pitchFamily="34" charset="0"/>
                        </a:rPr>
                        <a:t> en orina (si sólo se elevan los analitos MSUD). Si hay </a:t>
                      </a:r>
                      <a:r>
                        <a:rPr lang="es-ES" sz="1400" b="1" i="0" u="none" strike="noStrike" dirty="0" err="1">
                          <a:solidFill>
                            <a:schemeClr val="accent1">
                              <a:lumMod val="75000"/>
                            </a:schemeClr>
                          </a:solidFill>
                          <a:effectLst/>
                          <a:latin typeface="Arial" panose="020B0604020202020204" pitchFamily="34" charset="0"/>
                        </a:rPr>
                        <a:t>Phe</a:t>
                      </a:r>
                      <a:r>
                        <a:rPr lang="es-ES" sz="1400" b="1" i="0" u="none" strike="noStrike" dirty="0">
                          <a:solidFill>
                            <a:schemeClr val="accent1">
                              <a:lumMod val="75000"/>
                            </a:schemeClr>
                          </a:solidFill>
                          <a:effectLst/>
                          <a:latin typeface="Arial" panose="020B0604020202020204" pitchFamily="34" charset="0"/>
                        </a:rPr>
                        <a:t> aislada y relación </a:t>
                      </a:r>
                      <a:r>
                        <a:rPr lang="es-ES" sz="1400" b="1" i="0" u="none" strike="noStrike" dirty="0" err="1">
                          <a:solidFill>
                            <a:schemeClr val="accent1">
                              <a:lumMod val="75000"/>
                            </a:schemeClr>
                          </a:solidFill>
                          <a:effectLst/>
                          <a:latin typeface="Arial" panose="020B0604020202020204" pitchFamily="34" charset="0"/>
                        </a:rPr>
                        <a:t>Phe</a:t>
                      </a:r>
                      <a:r>
                        <a:rPr lang="es-ES" sz="1400" b="1" i="0" u="none" strike="noStrike" dirty="0">
                          <a:solidFill>
                            <a:schemeClr val="accent1">
                              <a:lumMod val="75000"/>
                            </a:schemeClr>
                          </a:solidFill>
                          <a:effectLst/>
                          <a:latin typeface="Arial" panose="020B0604020202020204" pitchFamily="34" charset="0"/>
                        </a:rPr>
                        <a:t>/Tyr elevada, realizar análisis cuantitativo de </a:t>
                      </a:r>
                      <a:r>
                        <a:rPr lang="es-ES" sz="1400" b="1" i="0" u="none" strike="noStrike" dirty="0" err="1">
                          <a:solidFill>
                            <a:schemeClr val="accent1">
                              <a:lumMod val="75000"/>
                            </a:schemeClr>
                          </a:solidFill>
                          <a:effectLst/>
                          <a:latin typeface="Arial" panose="020B0604020202020204" pitchFamily="34" charset="0"/>
                        </a:rPr>
                        <a:t>AAs</a:t>
                      </a:r>
                      <a:r>
                        <a:rPr lang="es-ES" sz="1400" b="1" i="0" u="none" strike="noStrike" dirty="0">
                          <a:solidFill>
                            <a:schemeClr val="accent1">
                              <a:lumMod val="75000"/>
                            </a:schemeClr>
                          </a:solidFill>
                          <a:effectLst/>
                          <a:latin typeface="Arial" panose="020B0604020202020204" pitchFamily="34" charset="0"/>
                        </a:rPr>
                        <a:t> en plasma. </a:t>
                      </a:r>
                      <a:endParaRPr lang="es-AR" sz="1400" b="1" i="0" u="none" strike="noStrike" dirty="0">
                        <a:solidFill>
                          <a:schemeClr val="accent1">
                            <a:lumMod val="75000"/>
                          </a:schemeClr>
                        </a:solidFill>
                        <a:effectLst/>
                        <a:latin typeface="Arial" panose="020B0604020202020204" pitchFamily="34" charset="0"/>
                      </a:endParaRPr>
                    </a:p>
                    <a:p>
                      <a:pPr algn="l" fontAlgn="t"/>
                      <a:endParaRPr lang="es-AR" sz="1200" b="0" i="0" u="sng"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1ra </a:t>
                      </a:r>
                      <a:r>
                        <a:rPr lang="es-AR" sz="1200" b="0" i="0" u="sng" strike="noStrike" dirty="0" err="1">
                          <a:solidFill>
                            <a:schemeClr val="accent1">
                              <a:lumMod val="75000"/>
                            </a:schemeClr>
                          </a:solidFill>
                          <a:effectLst/>
                          <a:latin typeface="Arial" panose="020B0604020202020204" pitchFamily="34" charset="0"/>
                        </a:rPr>
                        <a:t>PreTPN</a:t>
                      </a:r>
                      <a:endParaRPr lang="es-AR" sz="1200" b="0" i="0" u="sng"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2da: Suspender 4hs</a:t>
                      </a:r>
                    </a:p>
                    <a:p>
                      <a:pPr algn="l" fontAlgn="t"/>
                      <a:endParaRPr lang="es-AR" sz="1200" b="0" i="0" u="sng"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1ra </a:t>
                      </a:r>
                      <a:r>
                        <a:rPr lang="es-AR" sz="1200" b="0" i="0" u="sng" strike="noStrike" dirty="0" err="1">
                          <a:solidFill>
                            <a:schemeClr val="accent1">
                              <a:lumMod val="75000"/>
                            </a:schemeClr>
                          </a:solidFill>
                          <a:effectLst/>
                          <a:latin typeface="Arial" panose="020B0604020202020204" pitchFamily="34" charset="0"/>
                        </a:rPr>
                        <a:t>PreTPN</a:t>
                      </a:r>
                      <a:endParaRPr lang="es-AR" sz="1200" b="0" i="0" u="sng"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2da: Suspender 3hs</a:t>
                      </a:r>
                    </a:p>
                    <a:p>
                      <a:pPr algn="l" fontAlgn="t"/>
                      <a:endParaRPr lang="es-AR" sz="1200" b="0" i="0" u="sng"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n-US" sz="1600" b="1" i="0" u="none" strike="noStrike" dirty="0">
                          <a:solidFill>
                            <a:schemeClr val="accent1">
                              <a:lumMod val="75000"/>
                            </a:schemeClr>
                          </a:solidFill>
                          <a:effectLst/>
                          <a:latin typeface="Arial" panose="020B0604020202020204" pitchFamily="34" charset="0"/>
                        </a:rPr>
                        <a:t>NBS03 – CLSI</a:t>
                      </a:r>
                    </a:p>
                    <a:p>
                      <a:pPr algn="l" fontAlgn="t"/>
                      <a:r>
                        <a:rPr lang="en-US" sz="1200" b="1" i="0" u="none" strike="noStrike" dirty="0">
                          <a:solidFill>
                            <a:schemeClr val="accent1">
                              <a:lumMod val="75000"/>
                            </a:schemeClr>
                          </a:solidFill>
                          <a:effectLst/>
                          <a:latin typeface="Arial" panose="020B0604020202020204" pitchFamily="34" charset="0"/>
                        </a:rPr>
                        <a:t>Newborn Screening for Preterm, Low Birth Weight, and Sick Newborns </a:t>
                      </a: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German Society of Newborn Screening</a:t>
                      </a: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NS Ontario, </a:t>
                      </a:r>
                      <a:r>
                        <a:rPr lang="en-US" sz="1200" b="1" i="0" u="none" strike="noStrike" dirty="0" err="1">
                          <a:solidFill>
                            <a:schemeClr val="accent1">
                              <a:lumMod val="75000"/>
                            </a:schemeClr>
                          </a:solidFill>
                          <a:effectLst/>
                          <a:latin typeface="Arial" panose="020B0604020202020204" pitchFamily="34" charset="0"/>
                        </a:rPr>
                        <a:t>Canadá</a:t>
                      </a:r>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600" strike="noStrike" dirty="0">
                          <a:solidFill>
                            <a:schemeClr val="accent1">
                              <a:lumMod val="75000"/>
                            </a:schemeClr>
                          </a:solidFill>
                        </a:rPr>
                        <a:t>Fase catabólica compensada o eliminada: </a:t>
                      </a:r>
                      <a:r>
                        <a:rPr lang="es-ES" sz="1600" strike="noStrike" dirty="0" err="1">
                          <a:solidFill>
                            <a:schemeClr val="accent1">
                              <a:lumMod val="75000"/>
                            </a:schemeClr>
                          </a:solidFill>
                        </a:rPr>
                        <a:t>FAODs</a:t>
                      </a:r>
                      <a:r>
                        <a:rPr lang="es-ES" sz="1600" strike="noStrike" dirty="0">
                          <a:solidFill>
                            <a:schemeClr val="accent1">
                              <a:lumMod val="75000"/>
                            </a:schemeClr>
                          </a:solidFill>
                        </a:rPr>
                        <a:t> Falso Negativo. Acidemias orgánicas, desordenes de aminoácidos.</a:t>
                      </a:r>
                    </a:p>
                    <a:p>
                      <a:r>
                        <a:rPr lang="es-ES" sz="1600" b="1" u="sng" strike="noStrike" dirty="0">
                          <a:solidFill>
                            <a:schemeClr val="accent1">
                              <a:lumMod val="75000"/>
                            </a:schemeClr>
                          </a:solidFill>
                        </a:rPr>
                        <a:t>Aminoácidos Elevados: Falsos Positivos (MSUD &amp; PKU)</a:t>
                      </a:r>
                    </a:p>
                    <a:p>
                      <a:r>
                        <a:rPr lang="es-ES" sz="1600" strike="noStrike" dirty="0" err="1">
                          <a:solidFill>
                            <a:schemeClr val="accent1">
                              <a:lumMod val="75000"/>
                            </a:schemeClr>
                          </a:solidFill>
                        </a:rPr>
                        <a:t>Acidos</a:t>
                      </a:r>
                      <a:r>
                        <a:rPr lang="es-ES" sz="1600" strike="noStrike" dirty="0">
                          <a:solidFill>
                            <a:schemeClr val="accent1">
                              <a:lumMod val="75000"/>
                            </a:schemeClr>
                          </a:solidFill>
                        </a:rPr>
                        <a:t> Grasos Elevados: Falsos Positivos</a:t>
                      </a:r>
                    </a:p>
                    <a:p>
                      <a:r>
                        <a:rPr lang="es-ES" sz="1600" strike="noStrike" dirty="0">
                          <a:solidFill>
                            <a:schemeClr val="accent1">
                              <a:lumMod val="75000"/>
                            </a:schemeClr>
                          </a:solidFill>
                        </a:rPr>
                        <a:t>Carnitina libre baja. </a:t>
                      </a:r>
                    </a:p>
                    <a:p>
                      <a:r>
                        <a:rPr lang="es-ES" sz="1600" b="1" u="sng" strike="noStrike" dirty="0">
                          <a:solidFill>
                            <a:schemeClr val="accent1">
                              <a:lumMod val="75000"/>
                            </a:schemeClr>
                          </a:solidFill>
                        </a:rPr>
                        <a:t>Galactosa Disminuida </a:t>
                      </a:r>
                      <a:r>
                        <a:rPr lang="es-ES" sz="1600" u="sng" strike="noStrike" dirty="0">
                          <a:solidFill>
                            <a:schemeClr val="accent1">
                              <a:lumMod val="75000"/>
                            </a:schemeClr>
                          </a:solidFill>
                        </a:rPr>
                        <a:t>(FN)</a:t>
                      </a:r>
                      <a:r>
                        <a:rPr lang="es-ES" sz="1600" strike="noStrike" dirty="0">
                          <a:solidFill>
                            <a:schemeClr val="accent1">
                              <a:lumMod val="75000"/>
                            </a:schemeClr>
                          </a:solidFill>
                        </a:rPr>
                        <a:t> en casos de alimentación exclusiva TPN sin aporte enteral</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
        <p:nvSpPr>
          <p:cNvPr id="4" name="CuadroTexto 3">
            <a:extLst>
              <a:ext uri="{FF2B5EF4-FFF2-40B4-BE49-F238E27FC236}">
                <a16:creationId xmlns:a16="http://schemas.microsoft.com/office/drawing/2014/main" id="{2524D5C1-5B2E-411E-8E75-9A4C60FD61ED}"/>
              </a:ext>
            </a:extLst>
          </p:cNvPr>
          <p:cNvSpPr txBox="1"/>
          <p:nvPr/>
        </p:nvSpPr>
        <p:spPr>
          <a:xfrm>
            <a:off x="136470" y="4927319"/>
            <a:ext cx="11210883" cy="923330"/>
          </a:xfrm>
          <a:prstGeom prst="rect">
            <a:avLst/>
          </a:prstGeom>
          <a:noFill/>
        </p:spPr>
        <p:txBody>
          <a:bodyPr wrap="square" rtlCol="0">
            <a:spAutoFit/>
          </a:bodyPr>
          <a:lstStyle/>
          <a:p>
            <a:endParaRPr lang="es-ES" dirty="0">
              <a:highlight>
                <a:srgbClr val="FFFF00"/>
              </a:highlight>
            </a:endParaRPr>
          </a:p>
          <a:p>
            <a:r>
              <a:rPr lang="es-ES" dirty="0">
                <a:highlight>
                  <a:srgbClr val="FFFF00"/>
                </a:highlight>
              </a:rPr>
              <a:t>Suspender la TPN por 3 </a:t>
            </a:r>
            <a:r>
              <a:rPr lang="es-ES" dirty="0" err="1">
                <a:highlight>
                  <a:srgbClr val="FFFF00"/>
                </a:highlight>
              </a:rPr>
              <a:t>hs</a:t>
            </a:r>
            <a:r>
              <a:rPr lang="es-ES" dirty="0">
                <a:highlight>
                  <a:srgbClr val="FFFF00"/>
                </a:highlight>
              </a:rPr>
              <a:t> antes de la toma de muestra reduce los FP hasta un 80%</a:t>
            </a:r>
          </a:p>
          <a:p>
            <a:r>
              <a:rPr lang="es-ES" dirty="0">
                <a:highlight>
                  <a:srgbClr val="FFFF00"/>
                </a:highlight>
              </a:rPr>
              <a:t>Solución de reemplazo D10W (</a:t>
            </a:r>
            <a:r>
              <a:rPr lang="es-ES" dirty="0" err="1">
                <a:highlight>
                  <a:srgbClr val="FFFF00"/>
                </a:highlight>
              </a:rPr>
              <a:t>Dextrose</a:t>
            </a:r>
            <a:r>
              <a:rPr lang="es-ES" dirty="0">
                <a:highlight>
                  <a:srgbClr val="FFFF00"/>
                </a:highlight>
              </a:rPr>
              <a:t> 10% en agua)</a:t>
            </a:r>
          </a:p>
        </p:txBody>
      </p:sp>
    </p:spTree>
    <p:extLst>
      <p:ext uri="{BB962C8B-B14F-4D97-AF65-F5344CB8AC3E}">
        <p14:creationId xmlns:p14="http://schemas.microsoft.com/office/powerpoint/2010/main" val="3488466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CE378F79-7838-4B5E-99C9-D93868E49499}"/>
              </a:ext>
            </a:extLst>
          </p:cNvPr>
          <p:cNvPicPr>
            <a:picLocks noChangeAspect="1"/>
          </p:cNvPicPr>
          <p:nvPr/>
        </p:nvPicPr>
        <p:blipFill>
          <a:blip r:embed="rId3"/>
          <a:stretch>
            <a:fillRect/>
          </a:stretch>
        </p:blipFill>
        <p:spPr>
          <a:xfrm>
            <a:off x="120707" y="892541"/>
            <a:ext cx="6484814" cy="3927423"/>
          </a:xfrm>
          <a:prstGeom prst="rect">
            <a:avLst/>
          </a:prstGeom>
        </p:spPr>
      </p:pic>
      <p:sp>
        <p:nvSpPr>
          <p:cNvPr id="8" name="CuadroTexto 7">
            <a:extLst>
              <a:ext uri="{FF2B5EF4-FFF2-40B4-BE49-F238E27FC236}">
                <a16:creationId xmlns:a16="http://schemas.microsoft.com/office/drawing/2014/main" id="{92275722-DA5E-4A18-A960-49A4F527034D}"/>
              </a:ext>
            </a:extLst>
          </p:cNvPr>
          <p:cNvSpPr txBox="1"/>
          <p:nvPr/>
        </p:nvSpPr>
        <p:spPr>
          <a:xfrm>
            <a:off x="379779" y="177057"/>
            <a:ext cx="6112571" cy="646331"/>
          </a:xfrm>
          <a:prstGeom prst="rect">
            <a:avLst/>
          </a:prstGeom>
          <a:noFill/>
        </p:spPr>
        <p:txBody>
          <a:bodyPr wrap="none" rtlCol="0">
            <a:spAutoFit/>
          </a:bodyPr>
          <a:lstStyle/>
          <a:p>
            <a:r>
              <a:rPr lang="en-US" sz="1200" b="1" i="0" dirty="0">
                <a:solidFill>
                  <a:srgbClr val="282828"/>
                </a:solidFill>
                <a:effectLst/>
                <a:latin typeface="Roboto" panose="02000000000000000000" pitchFamily="2" charset="0"/>
                <a:ea typeface="Roboto" panose="02000000000000000000" pitchFamily="2" charset="0"/>
              </a:rPr>
              <a:t>Timing of Newborn Blood Collection Alters Metabolic Disease Screening Performance</a:t>
            </a:r>
          </a:p>
          <a:p>
            <a:r>
              <a:rPr lang="en-US" sz="1200" b="0" i="0" dirty="0">
                <a:solidFill>
                  <a:srgbClr val="282828"/>
                </a:solidFill>
                <a:effectLst/>
                <a:latin typeface="MuseoSans"/>
              </a:rPr>
              <a:t>Gang Peng, </a:t>
            </a:r>
            <a:r>
              <a:rPr lang="en-US" sz="1200" b="0" i="0" dirty="0" err="1">
                <a:solidFill>
                  <a:srgbClr val="282828"/>
                </a:solidFill>
                <a:effectLst/>
                <a:latin typeface="MuseoSans"/>
              </a:rPr>
              <a:t>Yishuo</a:t>
            </a:r>
            <a:r>
              <a:rPr lang="en-US" sz="1200" b="0" i="0" dirty="0">
                <a:solidFill>
                  <a:srgbClr val="282828"/>
                </a:solidFill>
                <a:effectLst/>
                <a:latin typeface="MuseoSans"/>
              </a:rPr>
              <a:t> Tang, Tina M. Cowan, </a:t>
            </a:r>
            <a:r>
              <a:rPr lang="en-US" sz="1200" b="0" i="0" dirty="0" err="1">
                <a:solidFill>
                  <a:srgbClr val="282828"/>
                </a:solidFill>
                <a:effectLst/>
                <a:latin typeface="MuseoSans"/>
              </a:rPr>
              <a:t>Hongyu</a:t>
            </a:r>
            <a:r>
              <a:rPr lang="en-US" sz="1200" b="0" i="0" dirty="0">
                <a:solidFill>
                  <a:srgbClr val="282828"/>
                </a:solidFill>
                <a:effectLst/>
                <a:latin typeface="MuseoSans"/>
              </a:rPr>
              <a:t> Zhao, Curt </a:t>
            </a:r>
            <a:r>
              <a:rPr lang="en-US" sz="1200" b="0" i="0" dirty="0" err="1">
                <a:solidFill>
                  <a:srgbClr val="282828"/>
                </a:solidFill>
                <a:effectLst/>
                <a:latin typeface="MuseoSans"/>
              </a:rPr>
              <a:t>Scharfe</a:t>
            </a:r>
            <a:endParaRPr lang="en-US" sz="1200" b="0" i="0" dirty="0">
              <a:solidFill>
                <a:srgbClr val="282828"/>
              </a:solidFill>
              <a:effectLst/>
              <a:latin typeface="MuseoSans"/>
            </a:endParaRPr>
          </a:p>
          <a:p>
            <a:r>
              <a:rPr lang="en-US" sz="1200" b="0" i="0" dirty="0">
                <a:solidFill>
                  <a:srgbClr val="282828"/>
                </a:solidFill>
                <a:effectLst/>
                <a:latin typeface="MuseoSans"/>
              </a:rPr>
              <a:t>Front. </a:t>
            </a:r>
            <a:r>
              <a:rPr lang="en-US" sz="1200" b="0" i="0" dirty="0" err="1">
                <a:solidFill>
                  <a:srgbClr val="282828"/>
                </a:solidFill>
                <a:effectLst/>
                <a:latin typeface="MuseoSans"/>
              </a:rPr>
              <a:t>Pediatr</a:t>
            </a:r>
            <a:r>
              <a:rPr lang="en-US" sz="1200" b="0" i="0" dirty="0">
                <a:solidFill>
                  <a:srgbClr val="282828"/>
                </a:solidFill>
                <a:effectLst/>
                <a:latin typeface="MuseoSans"/>
              </a:rPr>
              <a:t>., 20 January 2021. Sec. Genetics of Common and Rare Diseases</a:t>
            </a:r>
            <a:endParaRPr lang="es-AR" sz="1200" dirty="0"/>
          </a:p>
        </p:txBody>
      </p:sp>
      <p:sp>
        <p:nvSpPr>
          <p:cNvPr id="9" name="CuadroTexto 8">
            <a:extLst>
              <a:ext uri="{FF2B5EF4-FFF2-40B4-BE49-F238E27FC236}">
                <a16:creationId xmlns:a16="http://schemas.microsoft.com/office/drawing/2014/main" id="{6BA8916E-277D-42F7-9021-EDC8AEE9E8D3}"/>
              </a:ext>
            </a:extLst>
          </p:cNvPr>
          <p:cNvSpPr txBox="1"/>
          <p:nvPr/>
        </p:nvSpPr>
        <p:spPr>
          <a:xfrm>
            <a:off x="6821635" y="1945698"/>
            <a:ext cx="5227201" cy="830997"/>
          </a:xfrm>
          <a:prstGeom prst="rect">
            <a:avLst/>
          </a:prstGeom>
          <a:noFill/>
        </p:spPr>
        <p:txBody>
          <a:bodyPr wrap="square" rtlCol="0">
            <a:spAutoFit/>
          </a:bodyPr>
          <a:lstStyle/>
          <a:p>
            <a:pPr algn="l"/>
            <a:r>
              <a:rPr lang="en-US" sz="1200" b="1" i="0" dirty="0">
                <a:solidFill>
                  <a:srgbClr val="111111"/>
                </a:solidFill>
                <a:effectLst/>
                <a:latin typeface="Roboto" panose="02000000000000000000" pitchFamily="2" charset="0"/>
              </a:rPr>
              <a:t>Reduction in Newborn Screening False Positive Results Following a New Collection Protocol: a Quality Improvement Project</a:t>
            </a:r>
          </a:p>
          <a:p>
            <a:pPr algn="l"/>
            <a:r>
              <a:rPr lang="en-US" sz="1200" b="0" i="0" dirty="0">
                <a:solidFill>
                  <a:srgbClr val="111111"/>
                </a:solidFill>
                <a:effectLst/>
                <a:latin typeface="Roboto" panose="02000000000000000000" pitchFamily="2" charset="0"/>
              </a:rPr>
              <a:t>M </a:t>
            </a:r>
            <a:r>
              <a:rPr lang="en-US" sz="1200" b="0" i="0" dirty="0" err="1">
                <a:solidFill>
                  <a:srgbClr val="111111"/>
                </a:solidFill>
                <a:effectLst/>
                <a:latin typeface="Roboto" panose="02000000000000000000" pitchFamily="2" charset="0"/>
              </a:rPr>
              <a:t>Kamleh</a:t>
            </a:r>
            <a:r>
              <a:rPr lang="en-US" sz="1200" b="0" i="0" dirty="0">
                <a:solidFill>
                  <a:srgbClr val="111111"/>
                </a:solidFill>
                <a:effectLst/>
                <a:latin typeface="Roboto" panose="02000000000000000000" pitchFamily="2" charset="0"/>
              </a:rPr>
              <a:t>, J Muzzy, K Casas, M Mohamed - University of North Dakota</a:t>
            </a:r>
          </a:p>
          <a:p>
            <a:r>
              <a:rPr lang="en-US" sz="1200" b="0" i="0" dirty="0">
                <a:solidFill>
                  <a:srgbClr val="282828"/>
                </a:solidFill>
                <a:effectLst/>
                <a:latin typeface="MuseoSans"/>
              </a:rPr>
              <a:t>The Journal of Pediatric Pharmacology and Therapeutics 26(7):723-727</a:t>
            </a:r>
            <a:endParaRPr lang="es-AR" sz="1200" dirty="0"/>
          </a:p>
        </p:txBody>
      </p:sp>
      <p:pic>
        <p:nvPicPr>
          <p:cNvPr id="11" name="Imagen 10">
            <a:extLst>
              <a:ext uri="{FF2B5EF4-FFF2-40B4-BE49-F238E27FC236}">
                <a16:creationId xmlns:a16="http://schemas.microsoft.com/office/drawing/2014/main" id="{EAB2A731-8C32-4798-BF05-8546C59A096E}"/>
              </a:ext>
            </a:extLst>
          </p:cNvPr>
          <p:cNvPicPr>
            <a:picLocks noChangeAspect="1"/>
          </p:cNvPicPr>
          <p:nvPr/>
        </p:nvPicPr>
        <p:blipFill>
          <a:blip r:embed="rId4"/>
          <a:stretch>
            <a:fillRect/>
          </a:stretch>
        </p:blipFill>
        <p:spPr>
          <a:xfrm>
            <a:off x="6872130" y="2757814"/>
            <a:ext cx="5126212" cy="1690339"/>
          </a:xfrm>
          <a:prstGeom prst="rect">
            <a:avLst/>
          </a:prstGeom>
        </p:spPr>
      </p:pic>
      <p:sp>
        <p:nvSpPr>
          <p:cNvPr id="12" name="CuadroTexto 11">
            <a:extLst>
              <a:ext uri="{FF2B5EF4-FFF2-40B4-BE49-F238E27FC236}">
                <a16:creationId xmlns:a16="http://schemas.microsoft.com/office/drawing/2014/main" id="{59A99B3B-18B0-43DF-A6BD-F4A8B3D92F9F}"/>
              </a:ext>
            </a:extLst>
          </p:cNvPr>
          <p:cNvSpPr txBox="1"/>
          <p:nvPr/>
        </p:nvSpPr>
        <p:spPr>
          <a:xfrm>
            <a:off x="6821634" y="4460458"/>
            <a:ext cx="5227201" cy="600164"/>
          </a:xfrm>
          <a:prstGeom prst="rect">
            <a:avLst/>
          </a:prstGeom>
          <a:noFill/>
        </p:spPr>
        <p:txBody>
          <a:bodyPr wrap="square" rtlCol="0">
            <a:spAutoFit/>
          </a:bodyPr>
          <a:lstStyle/>
          <a:p>
            <a:r>
              <a:rPr lang="en-US" sz="1100" b="0" i="0" dirty="0">
                <a:solidFill>
                  <a:srgbClr val="111111"/>
                </a:solidFill>
                <a:effectLst/>
                <a:latin typeface="Roboto" panose="02000000000000000000" pitchFamily="2" charset="0"/>
              </a:rPr>
              <a:t>Newborn Screening Test Results Total and By Birth Weight Category for Pre-Intervention Versus Study Period 1 (4-hr TPN Interruption; July 2013-June 2014)</a:t>
            </a:r>
          </a:p>
          <a:p>
            <a:endParaRPr lang="es-AR" sz="1100" dirty="0"/>
          </a:p>
        </p:txBody>
      </p:sp>
      <p:sp>
        <p:nvSpPr>
          <p:cNvPr id="13" name="Flecha: hacia abajo 12">
            <a:extLst>
              <a:ext uri="{FF2B5EF4-FFF2-40B4-BE49-F238E27FC236}">
                <a16:creationId xmlns:a16="http://schemas.microsoft.com/office/drawing/2014/main" id="{1D137CA4-07C6-4E23-A929-CEC9929BB37A}"/>
              </a:ext>
            </a:extLst>
          </p:cNvPr>
          <p:cNvSpPr/>
          <p:nvPr/>
        </p:nvSpPr>
        <p:spPr>
          <a:xfrm>
            <a:off x="10892901" y="3531658"/>
            <a:ext cx="514905" cy="659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25973745-2A6C-4075-BDF4-44B524933C20}"/>
              </a:ext>
            </a:extLst>
          </p:cNvPr>
          <p:cNvSpPr txBox="1"/>
          <p:nvPr/>
        </p:nvSpPr>
        <p:spPr>
          <a:xfrm>
            <a:off x="10892901" y="3219273"/>
            <a:ext cx="574196" cy="369332"/>
          </a:xfrm>
          <a:prstGeom prst="rect">
            <a:avLst/>
          </a:prstGeom>
          <a:noFill/>
        </p:spPr>
        <p:txBody>
          <a:bodyPr wrap="none" rtlCol="0">
            <a:spAutoFit/>
          </a:bodyPr>
          <a:lstStyle/>
          <a:p>
            <a:r>
              <a:rPr lang="es-ES" dirty="0">
                <a:solidFill>
                  <a:srgbClr val="002060"/>
                </a:solidFill>
              </a:rPr>
              <a:t>%FP</a:t>
            </a:r>
            <a:endParaRPr lang="es-AR" dirty="0">
              <a:solidFill>
                <a:srgbClr val="002060"/>
              </a:solidFill>
            </a:endParaRPr>
          </a:p>
        </p:txBody>
      </p:sp>
      <p:sp>
        <p:nvSpPr>
          <p:cNvPr id="15" name="CuadroTexto 14">
            <a:extLst>
              <a:ext uri="{FF2B5EF4-FFF2-40B4-BE49-F238E27FC236}">
                <a16:creationId xmlns:a16="http://schemas.microsoft.com/office/drawing/2014/main" id="{98E94726-7E5C-41DC-BE29-E19437E3EA61}"/>
              </a:ext>
            </a:extLst>
          </p:cNvPr>
          <p:cNvSpPr txBox="1"/>
          <p:nvPr/>
        </p:nvSpPr>
        <p:spPr>
          <a:xfrm>
            <a:off x="193658" y="4853554"/>
            <a:ext cx="8258791" cy="1446550"/>
          </a:xfrm>
          <a:prstGeom prst="rect">
            <a:avLst/>
          </a:prstGeom>
          <a:noFill/>
        </p:spPr>
        <p:txBody>
          <a:bodyPr wrap="square" rtlCol="0">
            <a:spAutoFit/>
          </a:bodyPr>
          <a:lstStyle/>
          <a:p>
            <a:r>
              <a:rPr lang="en-US" sz="1400" b="1" dirty="0"/>
              <a:t>Detection of TPN contamination of dried blood spots used in newborn and metabolic screening and its impact on quantitative measurement of amino acids. </a:t>
            </a:r>
          </a:p>
          <a:p>
            <a:r>
              <a:rPr lang="en-US" sz="1400" dirty="0"/>
              <a:t>Chace DH, De Jesus VR, Lim TH, Hannon WH, Clark RH, Spitzer AR. Clin </a:t>
            </a:r>
            <a:r>
              <a:rPr lang="en-US" sz="1400" dirty="0" err="1"/>
              <a:t>Chim</a:t>
            </a:r>
            <a:r>
              <a:rPr lang="en-US" sz="1400" dirty="0"/>
              <a:t> Acta. 2011;412(15-16):1385-1390.</a:t>
            </a:r>
          </a:p>
          <a:p>
            <a:r>
              <a:rPr lang="es-ES" sz="1400" dirty="0">
                <a:highlight>
                  <a:srgbClr val="FFFF00"/>
                </a:highlight>
              </a:rPr>
              <a:t>La detección de las combinaciones de marcadores de dextrosa, elevaciones muy altas de aminoácidos y proporciones molares inusuales puede utilizarse para rechazar una muestra como recogida incorrectamente.</a:t>
            </a:r>
            <a:r>
              <a:rPr lang="en-US" sz="1400" dirty="0">
                <a:highlight>
                  <a:srgbClr val="FFFF00"/>
                </a:highlight>
              </a:rPr>
              <a:t> </a:t>
            </a:r>
          </a:p>
          <a:p>
            <a:endParaRPr lang="es-AR" dirty="0"/>
          </a:p>
        </p:txBody>
      </p:sp>
      <p:sp>
        <p:nvSpPr>
          <p:cNvPr id="16" name="CuadroTexto 15">
            <a:extLst>
              <a:ext uri="{FF2B5EF4-FFF2-40B4-BE49-F238E27FC236}">
                <a16:creationId xmlns:a16="http://schemas.microsoft.com/office/drawing/2014/main" id="{7B018EAE-24A9-42B4-857B-58810377904B}"/>
              </a:ext>
            </a:extLst>
          </p:cNvPr>
          <p:cNvSpPr txBox="1"/>
          <p:nvPr/>
        </p:nvSpPr>
        <p:spPr>
          <a:xfrm>
            <a:off x="6771142" y="1345357"/>
            <a:ext cx="5227200" cy="523220"/>
          </a:xfrm>
          <a:prstGeom prst="rect">
            <a:avLst/>
          </a:prstGeom>
          <a:noFill/>
        </p:spPr>
        <p:txBody>
          <a:bodyPr wrap="square" rtlCol="0">
            <a:spAutoFit/>
          </a:bodyPr>
          <a:lstStyle/>
          <a:p>
            <a:r>
              <a:rPr lang="es-ES" sz="1400" dirty="0">
                <a:highlight>
                  <a:srgbClr val="FFFF00"/>
                </a:highlight>
              </a:rPr>
              <a:t>Suspender la TPN por 3 </a:t>
            </a:r>
            <a:r>
              <a:rPr lang="es-ES" sz="1400" dirty="0" err="1">
                <a:highlight>
                  <a:srgbClr val="FFFF00"/>
                </a:highlight>
              </a:rPr>
              <a:t>hs</a:t>
            </a:r>
            <a:r>
              <a:rPr lang="es-ES" sz="1400" dirty="0">
                <a:highlight>
                  <a:srgbClr val="FFFF00"/>
                </a:highlight>
              </a:rPr>
              <a:t> antes de la toma de muestra reduce los FP hasta un 80%. Solución de reemplazo D10W (</a:t>
            </a:r>
            <a:r>
              <a:rPr lang="es-ES" sz="1400" dirty="0" err="1">
                <a:highlight>
                  <a:srgbClr val="FFFF00"/>
                </a:highlight>
              </a:rPr>
              <a:t>Dextrose</a:t>
            </a:r>
            <a:r>
              <a:rPr lang="es-ES" sz="1400" dirty="0">
                <a:highlight>
                  <a:srgbClr val="FFFF00"/>
                </a:highlight>
              </a:rPr>
              <a:t> 10% en agua)</a:t>
            </a:r>
          </a:p>
        </p:txBody>
      </p:sp>
    </p:spTree>
    <p:extLst>
      <p:ext uri="{BB962C8B-B14F-4D97-AF65-F5344CB8AC3E}">
        <p14:creationId xmlns:p14="http://schemas.microsoft.com/office/powerpoint/2010/main" val="17927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 	</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2364609869"/>
              </p:ext>
            </p:extLst>
          </p:nvPr>
        </p:nvGraphicFramePr>
        <p:xfrm>
          <a:off x="243002" y="1394286"/>
          <a:ext cx="11705995" cy="1851862"/>
        </p:xfrm>
        <a:graphic>
          <a:graphicData uri="http://schemas.openxmlformats.org/drawingml/2006/table">
            <a:tbl>
              <a:tblPr firstRow="1" bandRow="1">
                <a:tableStyleId>{5C22544A-7EE6-4342-B048-85BDC9FD1C3A}</a:tableStyleId>
              </a:tblPr>
              <a:tblGrid>
                <a:gridCol w="3192656">
                  <a:extLst>
                    <a:ext uri="{9D8B030D-6E8A-4147-A177-3AD203B41FA5}">
                      <a16:colId xmlns:a16="http://schemas.microsoft.com/office/drawing/2014/main" val="1122720573"/>
                    </a:ext>
                  </a:extLst>
                </a:gridCol>
                <a:gridCol w="3240350">
                  <a:extLst>
                    <a:ext uri="{9D8B030D-6E8A-4147-A177-3AD203B41FA5}">
                      <a16:colId xmlns:a16="http://schemas.microsoft.com/office/drawing/2014/main" val="1697277551"/>
                    </a:ext>
                  </a:extLst>
                </a:gridCol>
                <a:gridCol w="2716567">
                  <a:extLst>
                    <a:ext uri="{9D8B030D-6E8A-4147-A177-3AD203B41FA5}">
                      <a16:colId xmlns:a16="http://schemas.microsoft.com/office/drawing/2014/main" val="3604420285"/>
                    </a:ext>
                  </a:extLst>
                </a:gridCol>
                <a:gridCol w="2556422">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endParaRPr lang="es-A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0">
                <a:tc>
                  <a:txBody>
                    <a:bodyPr/>
                    <a:lstStyle/>
                    <a:p>
                      <a:pPr algn="l" fontAlgn="t"/>
                      <a:r>
                        <a:rPr lang="es-ES" sz="1800" b="0" i="0" u="none" strike="noStrike" dirty="0">
                          <a:solidFill>
                            <a:schemeClr val="bg1"/>
                          </a:solidFill>
                          <a:effectLst/>
                          <a:latin typeface="Arial" panose="020B0604020202020204" pitchFamily="34" charset="0"/>
                        </a:rPr>
                        <a:t>RN Gemelar (</a:t>
                      </a:r>
                      <a:r>
                        <a:rPr lang="es-ES" sz="1800" b="0" i="0" u="none" strike="noStrike" dirty="0" err="1">
                          <a:solidFill>
                            <a:schemeClr val="bg1"/>
                          </a:solidFill>
                          <a:effectLst/>
                          <a:latin typeface="Arial" panose="020B0604020202020204" pitchFamily="34" charset="0"/>
                        </a:rPr>
                        <a:t>Monocigota</a:t>
                      </a:r>
                      <a:r>
                        <a:rPr lang="es-ES" sz="1800" b="0" i="0" u="none" strike="noStrike" dirty="0">
                          <a:solidFill>
                            <a:schemeClr val="bg1"/>
                          </a:solidFill>
                          <a:effectLst/>
                          <a:latin typeface="Arial" panose="020B0604020202020204" pitchFamily="34" charset="0"/>
                        </a:rPr>
                        <a:t>)</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200" b="0" i="0" u="sng" strike="noStrike" dirty="0">
                          <a:solidFill>
                            <a:schemeClr val="accent1">
                              <a:lumMod val="75000"/>
                            </a:schemeClr>
                          </a:solidFill>
                          <a:effectLst/>
                          <a:latin typeface="Arial" panose="020B0604020202020204" pitchFamily="34" charset="0"/>
                        </a:rPr>
                        <a:t>Sin referencia</a:t>
                      </a:r>
                    </a:p>
                    <a:p>
                      <a:pPr algn="l" fontAlgn="t"/>
                      <a:endParaRPr lang="es-AR" sz="1200" b="0" i="0" u="none" strike="noStrike" dirty="0">
                        <a:solidFill>
                          <a:schemeClr val="accent1">
                            <a:lumMod val="75000"/>
                          </a:schemeClr>
                        </a:solidFill>
                        <a:effectLst/>
                        <a:latin typeface="Arial" panose="020B0604020202020204" pitchFamily="34" charset="0"/>
                      </a:endParaRPr>
                    </a:p>
                    <a:p>
                      <a:pPr algn="l" fontAlgn="t"/>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15 días de vida </a:t>
                      </a:r>
                    </a:p>
                    <a:p>
                      <a:pPr algn="l" fontAlgn="t"/>
                      <a:endParaRPr lang="es-ES" sz="1200" b="0" i="0" u="none"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14 días de vida </a:t>
                      </a:r>
                    </a:p>
                    <a:p>
                      <a:pPr algn="l" fontAlgn="t"/>
                      <a:endParaRPr lang="es-ES" sz="1200" b="0" i="0" u="none"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200" b="1" i="0" u="none" strike="noStrike" dirty="0">
                          <a:solidFill>
                            <a:schemeClr val="accent1">
                              <a:lumMod val="75000"/>
                            </a:schemeClr>
                          </a:solidFill>
                          <a:effectLst/>
                          <a:latin typeface="Arial" panose="020B0604020202020204" pitchFamily="34" charset="0"/>
                        </a:rPr>
                        <a:t>CABA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s-ES" sz="1200" b="1" i="0" u="none" strike="noStrike" dirty="0">
                          <a:solidFill>
                            <a:schemeClr val="accent1">
                              <a:lumMod val="75000"/>
                            </a:schemeClr>
                          </a:solidFill>
                          <a:effectLst/>
                          <a:latin typeface="Arial" panose="020B0604020202020204" pitchFamily="34" charset="0"/>
                        </a:rPr>
                        <a:t>Nación</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s-ES" sz="1200" b="1" i="0" u="none" strike="noStrike" dirty="0">
                          <a:solidFill>
                            <a:schemeClr val="accent1">
                              <a:lumMod val="75000"/>
                            </a:schemeClr>
                          </a:solidFill>
                          <a:effectLst/>
                          <a:latin typeface="Arial" panose="020B0604020202020204" pitchFamily="34" charset="0"/>
                        </a:rPr>
                        <a:t>PBA</a:t>
                      </a:r>
                    </a:p>
                    <a:p>
                      <a:pPr algn="l" fontAlgn="t"/>
                      <a:endParaRPr lang="es-ES" sz="1200" b="1"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TSH</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pic>
        <p:nvPicPr>
          <p:cNvPr id="13" name="Picture 3">
            <a:extLst>
              <a:ext uri="{FF2B5EF4-FFF2-40B4-BE49-F238E27FC236}">
                <a16:creationId xmlns:a16="http://schemas.microsoft.com/office/drawing/2014/main" id="{537AB452-D1B1-48E7-A704-A42F1A8262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756" y="3461417"/>
            <a:ext cx="8043211" cy="16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DF8FE71A-1F69-43DD-8FE8-FFE95702B15F}"/>
              </a:ext>
            </a:extLst>
          </p:cNvPr>
          <p:cNvPicPr>
            <a:picLocks noChangeAspect="1"/>
          </p:cNvPicPr>
          <p:nvPr/>
        </p:nvPicPr>
        <p:blipFill>
          <a:blip r:embed="rId4"/>
          <a:stretch>
            <a:fillRect/>
          </a:stretch>
        </p:blipFill>
        <p:spPr>
          <a:xfrm>
            <a:off x="159756" y="3418231"/>
            <a:ext cx="6858000" cy="266700"/>
          </a:xfrm>
          <a:prstGeom prst="rect">
            <a:avLst/>
          </a:prstGeom>
        </p:spPr>
      </p:pic>
      <p:pic>
        <p:nvPicPr>
          <p:cNvPr id="14" name="Imagen 13">
            <a:extLst>
              <a:ext uri="{FF2B5EF4-FFF2-40B4-BE49-F238E27FC236}">
                <a16:creationId xmlns:a16="http://schemas.microsoft.com/office/drawing/2014/main" id="{1C09DE27-F1A6-4B58-B881-A7ED1AE1135B}"/>
              </a:ext>
            </a:extLst>
          </p:cNvPr>
          <p:cNvPicPr>
            <a:picLocks noChangeAspect="1"/>
          </p:cNvPicPr>
          <p:nvPr/>
        </p:nvPicPr>
        <p:blipFill>
          <a:blip r:embed="rId5"/>
          <a:stretch>
            <a:fillRect/>
          </a:stretch>
        </p:blipFill>
        <p:spPr>
          <a:xfrm>
            <a:off x="5507515" y="4652301"/>
            <a:ext cx="6192313" cy="1323078"/>
          </a:xfrm>
          <a:prstGeom prst="rect">
            <a:avLst/>
          </a:prstGeom>
        </p:spPr>
      </p:pic>
    </p:spTree>
    <p:extLst>
      <p:ext uri="{BB962C8B-B14F-4D97-AF65-F5344CB8AC3E}">
        <p14:creationId xmlns:p14="http://schemas.microsoft.com/office/powerpoint/2010/main" val="150229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798" y="-71022"/>
            <a:ext cx="12192000" cy="6858000"/>
          </a:xfrm>
          <a:prstGeom prst="rect">
            <a:avLst/>
          </a:prstGeom>
        </p:spPr>
      </p:pic>
      <p:graphicFrame>
        <p:nvGraphicFramePr>
          <p:cNvPr id="7" name="1 Tabla">
            <a:extLst>
              <a:ext uri="{FF2B5EF4-FFF2-40B4-BE49-F238E27FC236}">
                <a16:creationId xmlns:a16="http://schemas.microsoft.com/office/drawing/2014/main" id="{9C77EF55-C377-48A5-B21B-A19B56DE52CA}"/>
              </a:ext>
            </a:extLst>
          </p:cNvPr>
          <p:cNvGraphicFramePr>
            <a:graphicFrameLocks noGrp="1"/>
          </p:cNvGraphicFramePr>
          <p:nvPr>
            <p:extLst>
              <p:ext uri="{D42A27DB-BD31-4B8C-83A1-F6EECF244321}">
                <p14:modId xmlns:p14="http://schemas.microsoft.com/office/powerpoint/2010/main" val="2353499439"/>
              </p:ext>
            </p:extLst>
          </p:nvPr>
        </p:nvGraphicFramePr>
        <p:xfrm>
          <a:off x="0" y="1747458"/>
          <a:ext cx="6597647" cy="2990181"/>
        </p:xfrm>
        <a:graphic>
          <a:graphicData uri="http://schemas.openxmlformats.org/drawingml/2006/table">
            <a:tbl>
              <a:tblPr firstRow="1" bandRow="1">
                <a:tableStyleId>{5C22544A-7EE6-4342-B048-85BDC9FD1C3A}</a:tableStyleId>
              </a:tblPr>
              <a:tblGrid>
                <a:gridCol w="942521">
                  <a:extLst>
                    <a:ext uri="{9D8B030D-6E8A-4147-A177-3AD203B41FA5}">
                      <a16:colId xmlns:a16="http://schemas.microsoft.com/office/drawing/2014/main" val="20000"/>
                    </a:ext>
                  </a:extLst>
                </a:gridCol>
                <a:gridCol w="942521">
                  <a:extLst>
                    <a:ext uri="{9D8B030D-6E8A-4147-A177-3AD203B41FA5}">
                      <a16:colId xmlns:a16="http://schemas.microsoft.com/office/drawing/2014/main" val="20001"/>
                    </a:ext>
                  </a:extLst>
                </a:gridCol>
                <a:gridCol w="942521">
                  <a:extLst>
                    <a:ext uri="{9D8B030D-6E8A-4147-A177-3AD203B41FA5}">
                      <a16:colId xmlns:a16="http://schemas.microsoft.com/office/drawing/2014/main" val="20002"/>
                    </a:ext>
                  </a:extLst>
                </a:gridCol>
                <a:gridCol w="942521">
                  <a:extLst>
                    <a:ext uri="{9D8B030D-6E8A-4147-A177-3AD203B41FA5}">
                      <a16:colId xmlns:a16="http://schemas.microsoft.com/office/drawing/2014/main" val="20003"/>
                    </a:ext>
                  </a:extLst>
                </a:gridCol>
                <a:gridCol w="942521">
                  <a:extLst>
                    <a:ext uri="{9D8B030D-6E8A-4147-A177-3AD203B41FA5}">
                      <a16:colId xmlns:a16="http://schemas.microsoft.com/office/drawing/2014/main" val="20004"/>
                    </a:ext>
                  </a:extLst>
                </a:gridCol>
                <a:gridCol w="942521">
                  <a:extLst>
                    <a:ext uri="{9D8B030D-6E8A-4147-A177-3AD203B41FA5}">
                      <a16:colId xmlns:a16="http://schemas.microsoft.com/office/drawing/2014/main" val="20005"/>
                    </a:ext>
                  </a:extLst>
                </a:gridCol>
                <a:gridCol w="942521">
                  <a:extLst>
                    <a:ext uri="{9D8B030D-6E8A-4147-A177-3AD203B41FA5}">
                      <a16:colId xmlns:a16="http://schemas.microsoft.com/office/drawing/2014/main" val="20006"/>
                    </a:ext>
                  </a:extLst>
                </a:gridCol>
              </a:tblGrid>
              <a:tr h="409285">
                <a:tc>
                  <a:txBody>
                    <a:bodyPr/>
                    <a:lstStyle/>
                    <a:p>
                      <a:endParaRPr lang="es-ES" sz="1400" dirty="0"/>
                    </a:p>
                  </a:txBody>
                  <a:tcPr marT="45725" marB="45725"/>
                </a:tc>
                <a:tc>
                  <a:txBody>
                    <a:bodyPr/>
                    <a:lstStyle/>
                    <a:p>
                      <a:pPr algn="ctr"/>
                      <a:r>
                        <a:rPr lang="es-ES" sz="1600" dirty="0"/>
                        <a:t>01/2015</a:t>
                      </a:r>
                    </a:p>
                  </a:txBody>
                  <a:tcPr marT="45725" marB="45725"/>
                </a:tc>
                <a:tc>
                  <a:txBody>
                    <a:bodyPr/>
                    <a:lstStyle/>
                    <a:p>
                      <a:pPr algn="ctr"/>
                      <a:r>
                        <a:rPr lang="es-ES" sz="1600" dirty="0"/>
                        <a:t>08/2015</a:t>
                      </a:r>
                    </a:p>
                  </a:txBody>
                  <a:tcPr marT="45725" marB="45725"/>
                </a:tc>
                <a:tc>
                  <a:txBody>
                    <a:bodyPr/>
                    <a:lstStyle/>
                    <a:p>
                      <a:pPr algn="ctr"/>
                      <a:r>
                        <a:rPr lang="es-ES" sz="1600" dirty="0"/>
                        <a:t>09/2015</a:t>
                      </a:r>
                    </a:p>
                  </a:txBody>
                  <a:tcPr marT="45725" marB="45725"/>
                </a:tc>
                <a:tc>
                  <a:txBody>
                    <a:bodyPr/>
                    <a:lstStyle/>
                    <a:p>
                      <a:pPr algn="ctr"/>
                      <a:r>
                        <a:rPr lang="es-ES" sz="1600" dirty="0"/>
                        <a:t>09/2015</a:t>
                      </a:r>
                    </a:p>
                  </a:txBody>
                  <a:tcPr marT="45725" marB="45725"/>
                </a:tc>
                <a:tc>
                  <a:txBody>
                    <a:bodyPr/>
                    <a:lstStyle/>
                    <a:p>
                      <a:pPr algn="ctr"/>
                      <a:r>
                        <a:rPr lang="es-ES" sz="1600" dirty="0"/>
                        <a:t>03/2016</a:t>
                      </a:r>
                    </a:p>
                  </a:txBody>
                  <a:tcPr marT="45725" marB="45725"/>
                </a:tc>
                <a:tc>
                  <a:txBody>
                    <a:bodyPr/>
                    <a:lstStyle/>
                    <a:p>
                      <a:pPr algn="ctr"/>
                      <a:r>
                        <a:rPr lang="es-ES" sz="1600" dirty="0"/>
                        <a:t>09/2016</a:t>
                      </a:r>
                    </a:p>
                  </a:txBody>
                  <a:tcPr marT="45725" marB="45725"/>
                </a:tc>
                <a:extLst>
                  <a:ext uri="{0D108BD9-81ED-4DB2-BD59-A6C34878D82A}">
                    <a16:rowId xmlns:a16="http://schemas.microsoft.com/office/drawing/2014/main" val="10000"/>
                  </a:ext>
                </a:extLst>
              </a:tr>
              <a:tr h="518211">
                <a:tc>
                  <a:txBody>
                    <a:bodyPr/>
                    <a:lstStyle/>
                    <a:p>
                      <a:r>
                        <a:rPr lang="es-ES" sz="1400" dirty="0"/>
                        <a:t>TSH neo Hermana</a:t>
                      </a:r>
                    </a:p>
                  </a:txBody>
                  <a:tcPr marT="45725" marB="45725"/>
                </a:tc>
                <a:tc>
                  <a:txBody>
                    <a:bodyPr/>
                    <a:lstStyle/>
                    <a:p>
                      <a:pPr algn="ctr"/>
                      <a:r>
                        <a:rPr lang="es-ES" sz="1800" dirty="0"/>
                        <a:t>0,4</a:t>
                      </a:r>
                    </a:p>
                  </a:txBody>
                  <a:tcPr marT="45725" marB="45725"/>
                </a:tc>
                <a:tc>
                  <a:txBody>
                    <a:bodyPr/>
                    <a:lstStyle/>
                    <a:p>
                      <a:endParaRPr lang="es-ES" sz="1800" dirty="0"/>
                    </a:p>
                  </a:txBody>
                  <a:tcPr marT="45725" marB="45725"/>
                </a:tc>
                <a:tc>
                  <a:txBody>
                    <a:bodyPr/>
                    <a:lstStyle/>
                    <a:p>
                      <a:endParaRPr lang="es-ES" sz="1800"/>
                    </a:p>
                  </a:txBody>
                  <a:tcPr marT="45725" marB="45725"/>
                </a:tc>
                <a:tc>
                  <a:txBody>
                    <a:bodyPr/>
                    <a:lstStyle/>
                    <a:p>
                      <a:endParaRPr lang="es-ES" sz="1800"/>
                    </a:p>
                  </a:txBody>
                  <a:tcPr marT="45725" marB="45725"/>
                </a:tc>
                <a:tc>
                  <a:txBody>
                    <a:bodyPr/>
                    <a:lstStyle/>
                    <a:p>
                      <a:endParaRPr lang="es-ES" sz="1800"/>
                    </a:p>
                  </a:txBody>
                  <a:tcPr marT="45725" marB="45725"/>
                </a:tc>
                <a:tc>
                  <a:txBody>
                    <a:bodyPr/>
                    <a:lstStyle/>
                    <a:p>
                      <a:endParaRPr lang="es-ES" sz="1800" dirty="0"/>
                    </a:p>
                  </a:txBody>
                  <a:tcPr marT="45725" marB="45725"/>
                </a:tc>
                <a:extLst>
                  <a:ext uri="{0D108BD9-81ED-4DB2-BD59-A6C34878D82A}">
                    <a16:rowId xmlns:a16="http://schemas.microsoft.com/office/drawing/2014/main" val="10001"/>
                  </a:ext>
                </a:extLst>
              </a:tr>
              <a:tr h="579177">
                <a:tc>
                  <a:txBody>
                    <a:bodyPr/>
                    <a:lstStyle/>
                    <a:p>
                      <a:r>
                        <a:rPr lang="es-ES" sz="1600" dirty="0"/>
                        <a:t>TSH</a:t>
                      </a:r>
                      <a:r>
                        <a:rPr lang="es-ES" sz="1600" baseline="0" dirty="0"/>
                        <a:t> neo</a:t>
                      </a:r>
                      <a:endParaRPr lang="es-ES" sz="1600" dirty="0"/>
                    </a:p>
                  </a:txBody>
                  <a:tcPr marT="45725" marB="45725"/>
                </a:tc>
                <a:tc>
                  <a:txBody>
                    <a:bodyPr/>
                    <a:lstStyle/>
                    <a:p>
                      <a:pPr algn="ctr"/>
                      <a:r>
                        <a:rPr lang="es-ES" sz="1800" dirty="0"/>
                        <a:t>7,8</a:t>
                      </a:r>
                      <a:r>
                        <a:rPr lang="es-ES" sz="1800" baseline="0" dirty="0"/>
                        <a:t> </a:t>
                      </a:r>
                      <a:r>
                        <a:rPr lang="es-ES" sz="1400" baseline="0" dirty="0"/>
                        <a:t>(VN&lt;10)</a:t>
                      </a:r>
                      <a:endParaRPr lang="es-ES" sz="1800" dirty="0"/>
                    </a:p>
                  </a:txBody>
                  <a:tcPr marT="45725" marB="45725"/>
                </a:tc>
                <a:tc>
                  <a:txBody>
                    <a:bodyPr/>
                    <a:lstStyle/>
                    <a:p>
                      <a:endParaRPr lang="es-ES" sz="1800" dirty="0"/>
                    </a:p>
                  </a:txBody>
                  <a:tcPr marT="45725" marB="45725"/>
                </a:tc>
                <a:tc>
                  <a:txBody>
                    <a:bodyPr/>
                    <a:lstStyle/>
                    <a:p>
                      <a:endParaRPr lang="es-ES" sz="1800" dirty="0"/>
                    </a:p>
                  </a:txBody>
                  <a:tcPr marT="45725" marB="45725"/>
                </a:tc>
                <a:tc>
                  <a:txBody>
                    <a:bodyPr/>
                    <a:lstStyle/>
                    <a:p>
                      <a:endParaRPr lang="es-ES" sz="1800"/>
                    </a:p>
                  </a:txBody>
                  <a:tcPr marT="45725" marB="45725"/>
                </a:tc>
                <a:tc>
                  <a:txBody>
                    <a:bodyPr/>
                    <a:lstStyle/>
                    <a:p>
                      <a:endParaRPr lang="es-ES" sz="1800"/>
                    </a:p>
                  </a:txBody>
                  <a:tcPr marT="45725" marB="45725"/>
                </a:tc>
                <a:tc>
                  <a:txBody>
                    <a:bodyPr/>
                    <a:lstStyle/>
                    <a:p>
                      <a:endParaRPr lang="es-ES" sz="1800" dirty="0"/>
                    </a:p>
                  </a:txBody>
                  <a:tcPr marT="45725" marB="45725"/>
                </a:tc>
                <a:extLst>
                  <a:ext uri="{0D108BD9-81ED-4DB2-BD59-A6C34878D82A}">
                    <a16:rowId xmlns:a16="http://schemas.microsoft.com/office/drawing/2014/main" val="10002"/>
                  </a:ext>
                </a:extLst>
              </a:tr>
              <a:tr h="370877">
                <a:tc>
                  <a:txBody>
                    <a:bodyPr/>
                    <a:lstStyle/>
                    <a:p>
                      <a:r>
                        <a:rPr lang="es-ES" sz="1600" dirty="0"/>
                        <a:t>TSH</a:t>
                      </a:r>
                    </a:p>
                  </a:txBody>
                  <a:tcPr marT="45725" marB="45725"/>
                </a:tc>
                <a:tc>
                  <a:txBody>
                    <a:bodyPr/>
                    <a:lstStyle/>
                    <a:p>
                      <a:endParaRPr lang="es-ES" sz="1800" dirty="0"/>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t>134,3</a:t>
                      </a:r>
                    </a:p>
                  </a:txBody>
                  <a:tcPr marT="45725" marB="45725"/>
                </a:tc>
                <a:tc>
                  <a:txBody>
                    <a:bodyPr/>
                    <a:lstStyle/>
                    <a:p>
                      <a:pPr algn="ctr"/>
                      <a:r>
                        <a:rPr lang="es-ES" sz="1800" dirty="0"/>
                        <a:t>91,9</a:t>
                      </a:r>
                    </a:p>
                  </a:txBody>
                  <a:tcPr marT="45725" marB="45725"/>
                </a:tc>
                <a:tc>
                  <a:txBody>
                    <a:bodyPr/>
                    <a:lstStyle/>
                    <a:p>
                      <a:pPr algn="ctr"/>
                      <a:r>
                        <a:rPr lang="es-ES" sz="1800" dirty="0"/>
                        <a:t>83,6</a:t>
                      </a:r>
                    </a:p>
                  </a:txBody>
                  <a:tcPr marT="45725" marB="45725"/>
                </a:tc>
                <a:tc>
                  <a:txBody>
                    <a:bodyPr/>
                    <a:lstStyle/>
                    <a:p>
                      <a:pPr algn="ctr"/>
                      <a:r>
                        <a:rPr lang="es-ES" sz="1800" dirty="0"/>
                        <a:t>0,3</a:t>
                      </a:r>
                    </a:p>
                  </a:txBody>
                  <a:tcPr marT="45725" marB="45725"/>
                </a:tc>
                <a:tc>
                  <a:txBody>
                    <a:bodyPr/>
                    <a:lstStyle/>
                    <a:p>
                      <a:pPr algn="ctr"/>
                      <a:r>
                        <a:rPr lang="es-ES" sz="1800" dirty="0"/>
                        <a:t>5,7</a:t>
                      </a:r>
                    </a:p>
                  </a:txBody>
                  <a:tcPr marT="45725" marB="45725"/>
                </a:tc>
                <a:extLst>
                  <a:ext uri="{0D108BD9-81ED-4DB2-BD59-A6C34878D82A}">
                    <a16:rowId xmlns:a16="http://schemas.microsoft.com/office/drawing/2014/main" val="10003"/>
                  </a:ext>
                </a:extLst>
              </a:tr>
              <a:tr h="370877">
                <a:tc>
                  <a:txBody>
                    <a:bodyPr/>
                    <a:lstStyle/>
                    <a:p>
                      <a:r>
                        <a:rPr lang="es-ES" sz="1600" dirty="0"/>
                        <a:t>T3</a:t>
                      </a:r>
                    </a:p>
                  </a:txBody>
                  <a:tcPr marT="45725" marB="45725"/>
                </a:tc>
                <a:tc>
                  <a:txBody>
                    <a:bodyPr/>
                    <a:lstStyle/>
                    <a:p>
                      <a:endParaRPr lang="es-ES" sz="1800" dirty="0"/>
                    </a:p>
                  </a:txBody>
                  <a:tcPr marT="45725" marB="45725"/>
                </a:tc>
                <a:tc>
                  <a:txBody>
                    <a:bodyPr/>
                    <a:lstStyle/>
                    <a:p>
                      <a:pPr algn="ctr"/>
                      <a:r>
                        <a:rPr lang="es-ES" sz="1800" dirty="0"/>
                        <a:t>1,3</a:t>
                      </a:r>
                    </a:p>
                  </a:txBody>
                  <a:tcPr marT="45725" marB="45725"/>
                </a:tc>
                <a:tc>
                  <a:txBody>
                    <a:bodyPr/>
                    <a:lstStyle/>
                    <a:p>
                      <a:pPr algn="ctr"/>
                      <a:r>
                        <a:rPr lang="es-ES" sz="1800" dirty="0"/>
                        <a:t>1,4</a:t>
                      </a:r>
                    </a:p>
                  </a:txBody>
                  <a:tcPr marT="45725" marB="45725"/>
                </a:tc>
                <a:tc>
                  <a:txBody>
                    <a:bodyPr/>
                    <a:lstStyle/>
                    <a:p>
                      <a:pPr algn="ctr"/>
                      <a:r>
                        <a:rPr lang="es-ES" sz="1800" dirty="0"/>
                        <a:t>1,6</a:t>
                      </a:r>
                    </a:p>
                  </a:txBody>
                  <a:tcPr marT="45725" marB="45725"/>
                </a:tc>
                <a:tc>
                  <a:txBody>
                    <a:bodyPr/>
                    <a:lstStyle/>
                    <a:p>
                      <a:pPr algn="ctr"/>
                      <a:r>
                        <a:rPr lang="es-ES" sz="1800" dirty="0"/>
                        <a:t>1,5</a:t>
                      </a:r>
                    </a:p>
                  </a:txBody>
                  <a:tcPr marT="45725" marB="45725"/>
                </a:tc>
                <a:tc>
                  <a:txBody>
                    <a:bodyPr/>
                    <a:lstStyle/>
                    <a:p>
                      <a:pPr algn="ctr"/>
                      <a:r>
                        <a:rPr lang="es-ES" sz="1800" dirty="0"/>
                        <a:t>1,6</a:t>
                      </a:r>
                    </a:p>
                  </a:txBody>
                  <a:tcPr marT="45725" marB="45725"/>
                </a:tc>
                <a:extLst>
                  <a:ext uri="{0D108BD9-81ED-4DB2-BD59-A6C34878D82A}">
                    <a16:rowId xmlns:a16="http://schemas.microsoft.com/office/drawing/2014/main" val="10004"/>
                  </a:ext>
                </a:extLst>
              </a:tr>
              <a:tr h="370877">
                <a:tc>
                  <a:txBody>
                    <a:bodyPr/>
                    <a:lstStyle/>
                    <a:p>
                      <a:r>
                        <a:rPr lang="es-ES" sz="1600" dirty="0"/>
                        <a:t>T4</a:t>
                      </a:r>
                    </a:p>
                  </a:txBody>
                  <a:tcPr marT="45725" marB="45725"/>
                </a:tc>
                <a:tc>
                  <a:txBody>
                    <a:bodyPr/>
                    <a:lstStyle/>
                    <a:p>
                      <a:endParaRPr lang="es-ES" sz="1800" dirty="0"/>
                    </a:p>
                  </a:txBody>
                  <a:tcPr marT="45725" marB="45725"/>
                </a:tc>
                <a:tc>
                  <a:txBody>
                    <a:bodyPr/>
                    <a:lstStyle/>
                    <a:p>
                      <a:pPr algn="ctr"/>
                      <a:r>
                        <a:rPr lang="es-ES" sz="1800" dirty="0"/>
                        <a:t>4,8</a:t>
                      </a:r>
                    </a:p>
                  </a:txBody>
                  <a:tcPr marT="45725" marB="45725"/>
                </a:tc>
                <a:tc>
                  <a:txBody>
                    <a:bodyPr/>
                    <a:lstStyle/>
                    <a:p>
                      <a:pPr algn="ctr"/>
                      <a:r>
                        <a:rPr lang="es-ES" sz="1800" dirty="0"/>
                        <a:t>4,5</a:t>
                      </a:r>
                    </a:p>
                  </a:txBody>
                  <a:tcPr marT="45725" marB="45725"/>
                </a:tc>
                <a:tc>
                  <a:txBody>
                    <a:bodyPr/>
                    <a:lstStyle/>
                    <a:p>
                      <a:pPr algn="ctr"/>
                      <a:r>
                        <a:rPr lang="es-ES" sz="1800" dirty="0"/>
                        <a:t>8,3</a:t>
                      </a:r>
                    </a:p>
                  </a:txBody>
                  <a:tcPr marT="45725" marB="45725"/>
                </a:tc>
                <a:tc>
                  <a:txBody>
                    <a:bodyPr/>
                    <a:lstStyle/>
                    <a:p>
                      <a:pPr algn="ctr"/>
                      <a:r>
                        <a:rPr lang="es-ES" sz="1800" dirty="0"/>
                        <a:t>14,4</a:t>
                      </a:r>
                    </a:p>
                  </a:txBody>
                  <a:tcPr marT="45725" marB="45725"/>
                </a:tc>
                <a:tc>
                  <a:txBody>
                    <a:bodyPr/>
                    <a:lstStyle/>
                    <a:p>
                      <a:pPr algn="ctr"/>
                      <a:r>
                        <a:rPr lang="es-ES" sz="1800" dirty="0"/>
                        <a:t>8,4</a:t>
                      </a:r>
                    </a:p>
                  </a:txBody>
                  <a:tcPr marT="45725" marB="45725"/>
                </a:tc>
                <a:extLst>
                  <a:ext uri="{0D108BD9-81ED-4DB2-BD59-A6C34878D82A}">
                    <a16:rowId xmlns:a16="http://schemas.microsoft.com/office/drawing/2014/main" val="10005"/>
                  </a:ext>
                </a:extLst>
              </a:tr>
              <a:tr h="370877">
                <a:tc>
                  <a:txBody>
                    <a:bodyPr/>
                    <a:lstStyle/>
                    <a:p>
                      <a:r>
                        <a:rPr lang="es-ES" sz="1600" dirty="0"/>
                        <a:t>T4L</a:t>
                      </a:r>
                    </a:p>
                  </a:txBody>
                  <a:tcPr marT="45725" marB="45725"/>
                </a:tc>
                <a:tc>
                  <a:txBody>
                    <a:bodyPr/>
                    <a:lstStyle/>
                    <a:p>
                      <a:endParaRPr lang="es-ES" sz="1800" dirty="0"/>
                    </a:p>
                  </a:txBody>
                  <a:tcPr marT="45725" marB="45725"/>
                </a:tc>
                <a:tc>
                  <a:txBody>
                    <a:bodyPr/>
                    <a:lstStyle/>
                    <a:p>
                      <a:pPr algn="ctr"/>
                      <a:r>
                        <a:rPr lang="es-ES" sz="1800" dirty="0"/>
                        <a:t>0,6</a:t>
                      </a:r>
                    </a:p>
                  </a:txBody>
                  <a:tcPr marT="45725" marB="45725"/>
                </a:tc>
                <a:tc>
                  <a:txBody>
                    <a:bodyPr/>
                    <a:lstStyle/>
                    <a:p>
                      <a:pPr algn="ctr"/>
                      <a:r>
                        <a:rPr lang="es-ES" sz="1800" dirty="0"/>
                        <a:t>0,6</a:t>
                      </a:r>
                    </a:p>
                  </a:txBody>
                  <a:tcPr marT="45725" marB="45725"/>
                </a:tc>
                <a:tc>
                  <a:txBody>
                    <a:bodyPr/>
                    <a:lstStyle/>
                    <a:p>
                      <a:pPr algn="ctr"/>
                      <a:r>
                        <a:rPr lang="es-ES" sz="1800" dirty="0"/>
                        <a:t>1,0</a:t>
                      </a:r>
                    </a:p>
                  </a:txBody>
                  <a:tcPr marT="45725" marB="45725"/>
                </a:tc>
                <a:tc>
                  <a:txBody>
                    <a:bodyPr/>
                    <a:lstStyle/>
                    <a:p>
                      <a:pPr algn="ctr"/>
                      <a:r>
                        <a:rPr lang="es-ES" sz="1800" dirty="0"/>
                        <a:t>1,6</a:t>
                      </a:r>
                    </a:p>
                  </a:txBody>
                  <a:tcPr marT="45725" marB="45725"/>
                </a:tc>
                <a:tc>
                  <a:txBody>
                    <a:bodyPr/>
                    <a:lstStyle/>
                    <a:p>
                      <a:pPr algn="ctr"/>
                      <a:r>
                        <a:rPr lang="es-ES" sz="1800" dirty="0"/>
                        <a:t>1,0</a:t>
                      </a:r>
                    </a:p>
                  </a:txBody>
                  <a:tcPr marT="45725" marB="45725"/>
                </a:tc>
                <a:extLst>
                  <a:ext uri="{0D108BD9-81ED-4DB2-BD59-A6C34878D82A}">
                    <a16:rowId xmlns:a16="http://schemas.microsoft.com/office/drawing/2014/main" val="10006"/>
                  </a:ext>
                </a:extLst>
              </a:tr>
            </a:tbl>
          </a:graphicData>
        </a:graphic>
      </p:graphicFrame>
      <p:sp>
        <p:nvSpPr>
          <p:cNvPr id="8" name="3 CuadroTexto">
            <a:extLst>
              <a:ext uri="{FF2B5EF4-FFF2-40B4-BE49-F238E27FC236}">
                <a16:creationId xmlns:a16="http://schemas.microsoft.com/office/drawing/2014/main" id="{3BF384A3-14FB-42A0-B9CB-9D31F325C8DB}"/>
              </a:ext>
            </a:extLst>
          </p:cNvPr>
          <p:cNvSpPr txBox="1">
            <a:spLocks noChangeArrowheads="1"/>
          </p:cNvSpPr>
          <p:nvPr/>
        </p:nvSpPr>
        <p:spPr bwMode="auto">
          <a:xfrm>
            <a:off x="0" y="660400"/>
            <a:ext cx="768465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ES" sz="1800" dirty="0">
                <a:latin typeface="Arial" panose="020B0604020202020204" pitchFamily="34" charset="0"/>
              </a:rPr>
              <a:t>Paciente, femenina, 7 meses, oriunda de Tierra del Fuego, concurre por múltiples hemangiomas, estenosis pulmonar leve y crisis convulsivas. </a:t>
            </a:r>
          </a:p>
          <a:p>
            <a:pPr algn="just" eaLnBrk="1" hangingPunct="1">
              <a:spcBef>
                <a:spcPct val="0"/>
              </a:spcBef>
              <a:buFontTx/>
              <a:buNone/>
            </a:pPr>
            <a:r>
              <a:rPr lang="es-ES" altLang="es-ES" sz="1800" dirty="0">
                <a:solidFill>
                  <a:srgbClr val="0066FF"/>
                </a:solidFill>
                <a:latin typeface="Arial" panose="020B0604020202020204" pitchFamily="34" charset="0"/>
              </a:rPr>
              <a:t>Hipotiroidismo con tiroides ectópica sublingual</a:t>
            </a:r>
            <a:r>
              <a:rPr lang="es-ES" altLang="es-ES" sz="1800" dirty="0">
                <a:latin typeface="Arial" panose="020B0604020202020204" pitchFamily="34" charset="0"/>
              </a:rPr>
              <a:t>. GEMELAR !!!!!!!</a:t>
            </a:r>
          </a:p>
        </p:txBody>
      </p:sp>
      <p:pic>
        <p:nvPicPr>
          <p:cNvPr id="10" name="Imagen 9">
            <a:extLst>
              <a:ext uri="{FF2B5EF4-FFF2-40B4-BE49-F238E27FC236}">
                <a16:creationId xmlns:a16="http://schemas.microsoft.com/office/drawing/2014/main" id="{780A5689-3903-48B8-9A00-E9B649F1C6FF}"/>
              </a:ext>
            </a:extLst>
          </p:cNvPr>
          <p:cNvPicPr>
            <a:picLocks noChangeAspect="1"/>
          </p:cNvPicPr>
          <p:nvPr/>
        </p:nvPicPr>
        <p:blipFill>
          <a:blip r:embed="rId3"/>
          <a:stretch>
            <a:fillRect/>
          </a:stretch>
        </p:blipFill>
        <p:spPr>
          <a:xfrm>
            <a:off x="8165667" y="1527231"/>
            <a:ext cx="2085975" cy="2200275"/>
          </a:xfrm>
          <a:prstGeom prst="rect">
            <a:avLst/>
          </a:prstGeom>
        </p:spPr>
      </p:pic>
      <p:pic>
        <p:nvPicPr>
          <p:cNvPr id="12" name="Imagen 11">
            <a:extLst>
              <a:ext uri="{FF2B5EF4-FFF2-40B4-BE49-F238E27FC236}">
                <a16:creationId xmlns:a16="http://schemas.microsoft.com/office/drawing/2014/main" id="{F5CE1049-5DDD-42FD-AE29-A20DF7D06187}"/>
              </a:ext>
            </a:extLst>
          </p:cNvPr>
          <p:cNvPicPr>
            <a:picLocks noChangeAspect="1"/>
          </p:cNvPicPr>
          <p:nvPr/>
        </p:nvPicPr>
        <p:blipFill>
          <a:blip r:embed="rId4"/>
          <a:stretch>
            <a:fillRect/>
          </a:stretch>
        </p:blipFill>
        <p:spPr>
          <a:xfrm>
            <a:off x="6597647" y="3727506"/>
            <a:ext cx="5553075" cy="2228850"/>
          </a:xfrm>
          <a:prstGeom prst="rect">
            <a:avLst/>
          </a:prstGeom>
        </p:spPr>
      </p:pic>
    </p:spTree>
    <p:extLst>
      <p:ext uri="{BB962C8B-B14F-4D97-AF65-F5344CB8AC3E}">
        <p14:creationId xmlns:p14="http://schemas.microsoft.com/office/powerpoint/2010/main" val="343270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1 CuadroTexto">
            <a:extLst>
              <a:ext uri="{FF2B5EF4-FFF2-40B4-BE49-F238E27FC236}">
                <a16:creationId xmlns:a16="http://schemas.microsoft.com/office/drawing/2014/main" id="{2B4B1D11-8D62-4F9E-9432-EECF0B6F388B}"/>
              </a:ext>
            </a:extLst>
          </p:cNvPr>
          <p:cNvSpPr txBox="1"/>
          <p:nvPr/>
        </p:nvSpPr>
        <p:spPr>
          <a:xfrm>
            <a:off x="377825" y="549275"/>
            <a:ext cx="7532127" cy="1477328"/>
          </a:xfrm>
          <a:prstGeom prst="rect">
            <a:avLst/>
          </a:prstGeom>
          <a:noFill/>
        </p:spPr>
        <p:txBody>
          <a:bodyPr wrap="none">
            <a:spAutoFit/>
          </a:bodyPr>
          <a:lstStyle/>
          <a:p>
            <a:pPr eaLnBrk="1" hangingPunct="1">
              <a:defRPr/>
            </a:pPr>
            <a:r>
              <a:rPr lang="es-ES" b="1" dirty="0">
                <a:solidFill>
                  <a:srgbClr val="002060"/>
                </a:solidFill>
              </a:rPr>
              <a:t>Valores normales de TSH en el cribado neonatal del hipotiroidismo congénito</a:t>
            </a:r>
          </a:p>
          <a:p>
            <a:pPr eaLnBrk="1" hangingPunct="1">
              <a:defRPr/>
            </a:pPr>
            <a:r>
              <a:rPr lang="es-ES" b="1" dirty="0">
                <a:solidFill>
                  <a:srgbClr val="002060"/>
                </a:solidFill>
              </a:rPr>
              <a:t>en nacimientos gemelares</a:t>
            </a:r>
          </a:p>
          <a:p>
            <a:pPr eaLnBrk="1" hangingPunct="1">
              <a:defRPr/>
            </a:pPr>
            <a:r>
              <a:rPr lang="es-ES" dirty="0">
                <a:solidFill>
                  <a:schemeClr val="tx2">
                    <a:lumMod val="60000"/>
                    <a:lumOff val="40000"/>
                  </a:schemeClr>
                </a:solidFill>
              </a:rPr>
              <a:t>M.J. Garriga Gascón, J.P. López </a:t>
            </a:r>
            <a:r>
              <a:rPr lang="es-ES" dirty="0" err="1">
                <a:solidFill>
                  <a:schemeClr val="tx2">
                    <a:lumMod val="60000"/>
                    <a:lumOff val="40000"/>
                  </a:schemeClr>
                </a:solidFill>
              </a:rPr>
              <a:t>Siguero</a:t>
            </a:r>
            <a:r>
              <a:rPr lang="es-ES" dirty="0">
                <a:solidFill>
                  <a:schemeClr val="tx2">
                    <a:lumMod val="60000"/>
                    <a:lumOff val="40000"/>
                  </a:schemeClr>
                </a:solidFill>
              </a:rPr>
              <a:t>, A. Ibáñez Moya y S. </a:t>
            </a:r>
            <a:r>
              <a:rPr lang="es-ES" dirty="0" err="1">
                <a:solidFill>
                  <a:schemeClr val="tx2">
                    <a:lumMod val="60000"/>
                    <a:lumOff val="40000"/>
                  </a:schemeClr>
                </a:solidFill>
              </a:rPr>
              <a:t>Perán</a:t>
            </a:r>
            <a:r>
              <a:rPr lang="es-ES" dirty="0">
                <a:solidFill>
                  <a:schemeClr val="tx2">
                    <a:lumMod val="60000"/>
                    <a:lumOff val="40000"/>
                  </a:schemeClr>
                </a:solidFill>
              </a:rPr>
              <a:t> Mesa</a:t>
            </a:r>
          </a:p>
          <a:p>
            <a:pPr eaLnBrk="1" hangingPunct="1">
              <a:defRPr/>
            </a:pPr>
            <a:r>
              <a:rPr lang="es-ES" dirty="0" err="1">
                <a:solidFill>
                  <a:schemeClr val="tx2">
                    <a:lumMod val="60000"/>
                    <a:lumOff val="40000"/>
                  </a:schemeClr>
                </a:solidFill>
              </a:rPr>
              <a:t>An</a:t>
            </a:r>
            <a:r>
              <a:rPr lang="es-ES" dirty="0">
                <a:solidFill>
                  <a:schemeClr val="tx2">
                    <a:lumMod val="60000"/>
                    <a:lumOff val="40000"/>
                  </a:schemeClr>
                </a:solidFill>
              </a:rPr>
              <a:t> </a:t>
            </a:r>
            <a:r>
              <a:rPr lang="es-ES" dirty="0" err="1">
                <a:solidFill>
                  <a:schemeClr val="tx2">
                    <a:lumMod val="60000"/>
                    <a:lumOff val="40000"/>
                  </a:schemeClr>
                </a:solidFill>
              </a:rPr>
              <a:t>Pediatr</a:t>
            </a:r>
            <a:r>
              <a:rPr lang="es-ES" dirty="0">
                <a:solidFill>
                  <a:schemeClr val="tx2">
                    <a:lumMod val="60000"/>
                    <a:lumOff val="40000"/>
                  </a:schemeClr>
                </a:solidFill>
              </a:rPr>
              <a:t> (</a:t>
            </a:r>
            <a:r>
              <a:rPr lang="es-ES" dirty="0" err="1">
                <a:solidFill>
                  <a:schemeClr val="tx2">
                    <a:lumMod val="60000"/>
                    <a:lumOff val="40000"/>
                  </a:schemeClr>
                </a:solidFill>
              </a:rPr>
              <a:t>Barc</a:t>
            </a:r>
            <a:r>
              <a:rPr lang="es-ES" dirty="0">
                <a:solidFill>
                  <a:schemeClr val="tx2">
                    <a:lumMod val="60000"/>
                    <a:lumOff val="40000"/>
                  </a:schemeClr>
                </a:solidFill>
              </a:rPr>
              <a:t>). 2006;65(2):129-33</a:t>
            </a:r>
          </a:p>
          <a:p>
            <a:pPr eaLnBrk="1" hangingPunct="1">
              <a:defRPr/>
            </a:pPr>
            <a:endParaRPr lang="es-ES" dirty="0">
              <a:solidFill>
                <a:schemeClr val="tx2">
                  <a:lumMod val="60000"/>
                  <a:lumOff val="40000"/>
                </a:schemeClr>
              </a:solidFill>
            </a:endParaRPr>
          </a:p>
        </p:txBody>
      </p:sp>
      <p:sp>
        <p:nvSpPr>
          <p:cNvPr id="8" name="2 CuadroTexto">
            <a:extLst>
              <a:ext uri="{FF2B5EF4-FFF2-40B4-BE49-F238E27FC236}">
                <a16:creationId xmlns:a16="http://schemas.microsoft.com/office/drawing/2014/main" id="{80F8593B-9B61-4124-8D8A-D8C88651EC27}"/>
              </a:ext>
            </a:extLst>
          </p:cNvPr>
          <p:cNvSpPr txBox="1"/>
          <p:nvPr/>
        </p:nvSpPr>
        <p:spPr>
          <a:xfrm>
            <a:off x="195310" y="4967288"/>
            <a:ext cx="11922709" cy="1323439"/>
          </a:xfrm>
          <a:prstGeom prst="rect">
            <a:avLst/>
          </a:prstGeom>
          <a:noFill/>
        </p:spPr>
        <p:txBody>
          <a:bodyPr wrap="square">
            <a:spAutoFit/>
          </a:bodyPr>
          <a:lstStyle/>
          <a:p>
            <a:pPr eaLnBrk="1" hangingPunct="1">
              <a:defRPr/>
            </a:pPr>
            <a:r>
              <a:rPr lang="es-ES" sz="1600" b="1" dirty="0">
                <a:solidFill>
                  <a:srgbClr val="002060"/>
                </a:solidFill>
              </a:rPr>
              <a:t>Conclusiones</a:t>
            </a:r>
          </a:p>
          <a:p>
            <a:pPr eaLnBrk="1" hangingPunct="1">
              <a:defRPr/>
            </a:pPr>
            <a:r>
              <a:rPr lang="es-ES" sz="1600" dirty="0">
                <a:solidFill>
                  <a:srgbClr val="002060"/>
                </a:solidFill>
              </a:rPr>
              <a:t>En la actualidad se acepta que la función tiroidea pueda estar compensada entre los dos gemelos, resultando un falso negativo en el caso de ser uno de ellos hipotiroideo congénito. De los datos que se presentan se deduce la necesidad de repetir la prueba a los 14 días en todos los nacimientos gemelares.</a:t>
            </a:r>
          </a:p>
          <a:p>
            <a:pPr eaLnBrk="1" hangingPunct="1">
              <a:defRPr/>
            </a:pPr>
            <a:endParaRPr lang="es-ES" sz="1600" dirty="0">
              <a:solidFill>
                <a:schemeClr val="tx2">
                  <a:lumMod val="60000"/>
                  <a:lumOff val="40000"/>
                </a:schemeClr>
              </a:solidFill>
            </a:endParaRPr>
          </a:p>
        </p:txBody>
      </p:sp>
      <p:pic>
        <p:nvPicPr>
          <p:cNvPr id="9" name="Picture 2">
            <a:extLst>
              <a:ext uri="{FF2B5EF4-FFF2-40B4-BE49-F238E27FC236}">
                <a16:creationId xmlns:a16="http://schemas.microsoft.com/office/drawing/2014/main" id="{1E8E4F14-48D7-4F2C-BD05-D7DC868F89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7725" y="1785938"/>
            <a:ext cx="74485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3 Rectángulo redondeado">
            <a:extLst>
              <a:ext uri="{FF2B5EF4-FFF2-40B4-BE49-F238E27FC236}">
                <a16:creationId xmlns:a16="http://schemas.microsoft.com/office/drawing/2014/main" id="{98DA3695-DF9E-4706-A14B-09506AFDCDF3}"/>
              </a:ext>
            </a:extLst>
          </p:cNvPr>
          <p:cNvSpPr/>
          <p:nvPr/>
        </p:nvSpPr>
        <p:spPr>
          <a:xfrm>
            <a:off x="3203575" y="2997200"/>
            <a:ext cx="504825" cy="10795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Tree>
    <p:extLst>
      <p:ext uri="{BB962C8B-B14F-4D97-AF65-F5344CB8AC3E}">
        <p14:creationId xmlns:p14="http://schemas.microsoft.com/office/powerpoint/2010/main" val="2217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ítulo 2">
            <a:extLst>
              <a:ext uri="{FF2B5EF4-FFF2-40B4-BE49-F238E27FC236}">
                <a16:creationId xmlns:a16="http://schemas.microsoft.com/office/drawing/2014/main" id="{D2F2AA72-C862-49D7-86D3-11D2450B1CCA}"/>
              </a:ext>
            </a:extLst>
          </p:cNvPr>
          <p:cNvSpPr txBox="1">
            <a:spLocks/>
          </p:cNvSpPr>
          <p:nvPr/>
        </p:nvSpPr>
        <p:spPr>
          <a:xfrm>
            <a:off x="660400" y="968375"/>
            <a:ext cx="10010775" cy="64293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AR"/>
              <a:t>Hablaremos de:</a:t>
            </a:r>
          </a:p>
        </p:txBody>
      </p:sp>
      <p:sp>
        <p:nvSpPr>
          <p:cNvPr id="4" name="Marcador de contenido 3">
            <a:extLst>
              <a:ext uri="{FF2B5EF4-FFF2-40B4-BE49-F238E27FC236}">
                <a16:creationId xmlns:a16="http://schemas.microsoft.com/office/drawing/2014/main" id="{C08B3F8F-279F-43D3-A0E4-74AC12C0C18E}"/>
              </a:ext>
            </a:extLst>
          </p:cNvPr>
          <p:cNvSpPr txBox="1">
            <a:spLocks/>
          </p:cNvSpPr>
          <p:nvPr/>
        </p:nvSpPr>
        <p:spPr>
          <a:xfrm>
            <a:off x="438458" y="2059781"/>
            <a:ext cx="10010775" cy="27384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457200" indent="-457200">
              <a:buFont typeface="Wingdings" panose="05000000000000000000" pitchFamily="2" charset="2"/>
              <a:buChar char="ü"/>
            </a:pPr>
            <a:r>
              <a:rPr lang="es-ES" altLang="es-AR" sz="2800" dirty="0"/>
              <a:t>Programas de Pesquisa – Programa Nacional de Fortalecimiento. Resultados</a:t>
            </a:r>
          </a:p>
          <a:p>
            <a:pPr marL="457200" indent="-457200">
              <a:buFont typeface="Wingdings" panose="05000000000000000000" pitchFamily="2" charset="2"/>
              <a:buChar char="ü"/>
            </a:pPr>
            <a:r>
              <a:rPr lang="es-ES" altLang="es-AR" sz="2800" dirty="0"/>
              <a:t>Procedimientos en un Programa de Pesquisa: </a:t>
            </a:r>
            <a:r>
              <a:rPr lang="es-ES" altLang="es-AR" sz="2800" u="sng" dirty="0"/>
              <a:t>Situaciones Especiales que requieren la obtención de una nueva muestra</a:t>
            </a:r>
            <a:r>
              <a:rPr lang="es-ES" altLang="es-AR" sz="2800" dirty="0"/>
              <a:t>.</a:t>
            </a:r>
          </a:p>
          <a:p>
            <a:endParaRPr lang="es-ES" altLang="es-AR" dirty="0"/>
          </a:p>
          <a:p>
            <a:endParaRPr lang="es-ES" altLang="es-AR" dirty="0"/>
          </a:p>
        </p:txBody>
      </p:sp>
    </p:spTree>
    <p:extLst>
      <p:ext uri="{BB962C8B-B14F-4D97-AF65-F5344CB8AC3E}">
        <p14:creationId xmlns:p14="http://schemas.microsoft.com/office/powerpoint/2010/main" val="3999823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 	</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2830257655"/>
              </p:ext>
            </p:extLst>
          </p:nvPr>
        </p:nvGraphicFramePr>
        <p:xfrm>
          <a:off x="243002" y="1394286"/>
          <a:ext cx="11705995" cy="2217622"/>
        </p:xfrm>
        <a:graphic>
          <a:graphicData uri="http://schemas.openxmlformats.org/drawingml/2006/table">
            <a:tbl>
              <a:tblPr firstRow="1" bandRow="1">
                <a:tableStyleId>{5C22544A-7EE6-4342-B048-85BDC9FD1C3A}</a:tableStyleId>
              </a:tblPr>
              <a:tblGrid>
                <a:gridCol w="3192656">
                  <a:extLst>
                    <a:ext uri="{9D8B030D-6E8A-4147-A177-3AD203B41FA5}">
                      <a16:colId xmlns:a16="http://schemas.microsoft.com/office/drawing/2014/main" val="1122720573"/>
                    </a:ext>
                  </a:extLst>
                </a:gridCol>
                <a:gridCol w="3240350">
                  <a:extLst>
                    <a:ext uri="{9D8B030D-6E8A-4147-A177-3AD203B41FA5}">
                      <a16:colId xmlns:a16="http://schemas.microsoft.com/office/drawing/2014/main" val="1697277551"/>
                    </a:ext>
                  </a:extLst>
                </a:gridCol>
                <a:gridCol w="2716567">
                  <a:extLst>
                    <a:ext uri="{9D8B030D-6E8A-4147-A177-3AD203B41FA5}">
                      <a16:colId xmlns:a16="http://schemas.microsoft.com/office/drawing/2014/main" val="3604420285"/>
                    </a:ext>
                  </a:extLst>
                </a:gridCol>
                <a:gridCol w="2556422">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endParaRPr lang="es-A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0">
                <a:tc>
                  <a:txBody>
                    <a:bodyPr/>
                    <a:lstStyle/>
                    <a:p>
                      <a:pPr algn="l" fontAlgn="t"/>
                      <a:r>
                        <a:rPr lang="es-ES" sz="1800" b="0" i="0" u="none" strike="noStrike" dirty="0">
                          <a:solidFill>
                            <a:schemeClr val="bg1"/>
                          </a:solidFill>
                          <a:effectLst/>
                          <a:latin typeface="Arial" panose="020B0604020202020204" pitchFamily="34" charset="0"/>
                        </a:rPr>
                        <a:t>RN de madre tratada con </a:t>
                      </a:r>
                      <a:r>
                        <a:rPr lang="es-ES" sz="1800" b="1" i="0" u="none" strike="noStrike" dirty="0">
                          <a:solidFill>
                            <a:srgbClr val="FFFF00"/>
                          </a:solidFill>
                          <a:effectLst/>
                          <a:latin typeface="Arial" panose="020B0604020202020204" pitchFamily="34" charset="0"/>
                        </a:rPr>
                        <a:t>Corticoides</a:t>
                      </a:r>
                      <a:r>
                        <a:rPr lang="es-ES" sz="1800" b="0" i="0" u="none" strike="noStrike" dirty="0">
                          <a:solidFill>
                            <a:schemeClr val="bg1"/>
                          </a:solidFill>
                          <a:effectLst/>
                          <a:latin typeface="Arial" panose="020B0604020202020204" pitchFamily="34" charset="0"/>
                        </a:rPr>
                        <a:t> último mes de embarazo (prednisona, betametasona y dexametasona, para maduración pulmonar fetal)</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14 días de vida </a:t>
                      </a:r>
                    </a:p>
                    <a:p>
                      <a:pPr algn="l" fontAlgn="t"/>
                      <a:endParaRPr lang="es-ES" sz="1200" b="0" i="0" u="none"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200" b="1" i="0" u="none" strike="noStrike" dirty="0">
                          <a:solidFill>
                            <a:schemeClr val="accent1">
                              <a:lumMod val="75000"/>
                            </a:schemeClr>
                          </a:solidFill>
                          <a:effectLst/>
                          <a:latin typeface="Arial" panose="020B0604020202020204" pitchFamily="34" charset="0"/>
                        </a:rPr>
                        <a:t>PBA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NBS03 – CLSI</a:t>
                      </a:r>
                    </a:p>
                    <a:p>
                      <a:pPr algn="l" fontAlgn="t"/>
                      <a:r>
                        <a:rPr lang="es-ES" sz="1200" b="0" i="0" u="none" strike="noStrike" dirty="0">
                          <a:solidFill>
                            <a:schemeClr val="accent1">
                              <a:lumMod val="75000"/>
                            </a:schemeClr>
                          </a:solidFill>
                          <a:effectLst/>
                          <a:highlight>
                            <a:srgbClr val="FFFF00"/>
                          </a:highlight>
                          <a:latin typeface="Arial" panose="020B0604020202020204" pitchFamily="34" charset="0"/>
                        </a:rPr>
                        <a:t>Según esteroide, dosis y duración</a:t>
                      </a:r>
                    </a:p>
                    <a:p>
                      <a:pPr algn="l" fontAlgn="t"/>
                      <a:r>
                        <a:rPr lang="en-US" sz="1200" b="1" i="0" u="none" strike="noStrike" dirty="0">
                          <a:solidFill>
                            <a:schemeClr val="accent1">
                              <a:lumMod val="75000"/>
                            </a:schemeClr>
                          </a:solidFill>
                          <a:effectLst/>
                          <a:latin typeface="Arial" panose="020B0604020202020204" pitchFamily="34" charset="0"/>
                        </a:rPr>
                        <a:t>Newborn Screening for Preterm, Low Birth Weight, and Sick Newborns </a:t>
                      </a:r>
                    </a:p>
                    <a:p>
                      <a:pPr algn="l" fontAlgn="t"/>
                      <a:endParaRPr lang="es-ES" sz="1200" b="1"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TSH, 17OHP</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
        <p:nvSpPr>
          <p:cNvPr id="4" name="CuadroTexto 3">
            <a:extLst>
              <a:ext uri="{FF2B5EF4-FFF2-40B4-BE49-F238E27FC236}">
                <a16:creationId xmlns:a16="http://schemas.microsoft.com/office/drawing/2014/main" id="{5B5399F0-370F-4514-801F-879D6AF39C12}"/>
              </a:ext>
            </a:extLst>
          </p:cNvPr>
          <p:cNvSpPr txBox="1"/>
          <p:nvPr/>
        </p:nvSpPr>
        <p:spPr>
          <a:xfrm>
            <a:off x="177553" y="3635260"/>
            <a:ext cx="6551794" cy="2616101"/>
          </a:xfrm>
          <a:prstGeom prst="rect">
            <a:avLst/>
          </a:prstGeom>
          <a:noFill/>
        </p:spPr>
        <p:txBody>
          <a:bodyPr wrap="none" rtlCol="0">
            <a:spAutoFit/>
          </a:bodyPr>
          <a:lstStyle/>
          <a:p>
            <a:pPr eaLnBrk="1" hangingPunct="1"/>
            <a:r>
              <a:rPr lang="es-ES" altLang="es-ES_tradnl" sz="1800" dirty="0">
                <a:solidFill>
                  <a:srgbClr val="002060"/>
                </a:solidFill>
              </a:rPr>
              <a:t>Glucocorticoides</a:t>
            </a:r>
          </a:p>
          <a:p>
            <a:pPr marL="285750" indent="-285750" eaLnBrk="1" hangingPunct="1">
              <a:buFont typeface="Wingdings" panose="05000000000000000000" pitchFamily="2" charset="2"/>
              <a:buChar char="ü"/>
            </a:pPr>
            <a:r>
              <a:rPr lang="es-ES" altLang="es-ES_tradnl" sz="1600" dirty="0">
                <a:solidFill>
                  <a:srgbClr val="0070C0"/>
                </a:solidFill>
              </a:rPr>
              <a:t>Afectan el eje </a:t>
            </a:r>
            <a:r>
              <a:rPr lang="es-ES" altLang="es-ES_tradnl" sz="1600" dirty="0" err="1">
                <a:solidFill>
                  <a:srgbClr val="0070C0"/>
                </a:solidFill>
              </a:rPr>
              <a:t>Hipotalamo</a:t>
            </a:r>
            <a:r>
              <a:rPr lang="es-ES" altLang="es-ES_tradnl" sz="1600" dirty="0">
                <a:solidFill>
                  <a:srgbClr val="0070C0"/>
                </a:solidFill>
              </a:rPr>
              <a:t> </a:t>
            </a:r>
            <a:r>
              <a:rPr lang="es-ES" altLang="es-ES_tradnl" sz="1600" dirty="0" err="1">
                <a:solidFill>
                  <a:srgbClr val="0070C0"/>
                </a:solidFill>
              </a:rPr>
              <a:t>Hipófiso</a:t>
            </a:r>
            <a:r>
              <a:rPr lang="es-ES" altLang="es-ES_tradnl" sz="1600" dirty="0">
                <a:solidFill>
                  <a:srgbClr val="0070C0"/>
                </a:solidFill>
              </a:rPr>
              <a:t> Tiroideo en varios niveles</a:t>
            </a:r>
            <a:endParaRPr lang="en-US" altLang="es-ES_tradnl" sz="1600" dirty="0">
              <a:solidFill>
                <a:srgbClr val="0070C0"/>
              </a:solidFill>
            </a:endParaRPr>
          </a:p>
          <a:p>
            <a:pPr marL="285750" indent="-285750" eaLnBrk="1" hangingPunct="1">
              <a:buFont typeface="Wingdings" panose="05000000000000000000" pitchFamily="2" charset="2"/>
              <a:buChar char="ü"/>
            </a:pPr>
            <a:r>
              <a:rPr lang="es-ES" altLang="es-ES_tradnl" sz="1600" b="1" dirty="0">
                <a:solidFill>
                  <a:srgbClr val="0070C0"/>
                </a:solidFill>
              </a:rPr>
              <a:t>Producen supresión aguda de TSH</a:t>
            </a:r>
            <a:endParaRPr lang="en-US" altLang="es-ES_tradnl" sz="1600" b="1" dirty="0">
              <a:solidFill>
                <a:srgbClr val="0070C0"/>
              </a:solidFill>
            </a:endParaRPr>
          </a:p>
          <a:p>
            <a:pPr marL="285750" indent="-285750" eaLnBrk="1" hangingPunct="1">
              <a:buFont typeface="Wingdings" panose="05000000000000000000" pitchFamily="2" charset="2"/>
              <a:buChar char="ü"/>
            </a:pPr>
            <a:r>
              <a:rPr lang="es-ES" altLang="es-ES_tradnl" sz="1600" dirty="0">
                <a:solidFill>
                  <a:srgbClr val="0070C0"/>
                </a:solidFill>
              </a:rPr>
              <a:t>Inhiben la conversión de T4 a T3 por la 5' </a:t>
            </a:r>
            <a:r>
              <a:rPr lang="es-ES" altLang="es-ES_tradnl" sz="1600" dirty="0" err="1">
                <a:solidFill>
                  <a:srgbClr val="0070C0"/>
                </a:solidFill>
              </a:rPr>
              <a:t>deiodinasa</a:t>
            </a:r>
            <a:endParaRPr lang="en-US" altLang="es-ES_tradnl" sz="1600" dirty="0">
              <a:solidFill>
                <a:srgbClr val="0070C0"/>
              </a:solidFill>
            </a:endParaRPr>
          </a:p>
          <a:p>
            <a:pPr marL="285750" indent="-285750" eaLnBrk="1" hangingPunct="1">
              <a:buFont typeface="Wingdings" panose="05000000000000000000" pitchFamily="2" charset="2"/>
              <a:buChar char="ü"/>
            </a:pPr>
            <a:r>
              <a:rPr lang="es-ES" altLang="es-ES_tradnl" sz="1600" dirty="0">
                <a:solidFill>
                  <a:srgbClr val="0070C0"/>
                </a:solidFill>
              </a:rPr>
              <a:t>Disminuyen la concentración de TBG y capacidad de </a:t>
            </a:r>
            <a:r>
              <a:rPr lang="es-ES" altLang="es-ES_tradnl" sz="1600" dirty="0" err="1">
                <a:solidFill>
                  <a:srgbClr val="0070C0"/>
                </a:solidFill>
              </a:rPr>
              <a:t>binding</a:t>
            </a:r>
            <a:endParaRPr lang="en-US" altLang="es-ES_tradnl" sz="1600" dirty="0">
              <a:solidFill>
                <a:srgbClr val="0070C0"/>
              </a:solidFill>
            </a:endParaRPr>
          </a:p>
          <a:p>
            <a:pPr marL="285750" indent="-285750" eaLnBrk="1" hangingPunct="1">
              <a:buFont typeface="Wingdings" panose="05000000000000000000" pitchFamily="2" charset="2"/>
              <a:buChar char="ü"/>
            </a:pPr>
            <a:r>
              <a:rPr lang="en-US" altLang="es-ES_tradnl" sz="1600" dirty="0">
                <a:solidFill>
                  <a:srgbClr val="0070C0"/>
                </a:solidFill>
              </a:rPr>
              <a:t>T4 </a:t>
            </a:r>
            <a:r>
              <a:rPr lang="es-ES" altLang="es-ES_tradnl" sz="1600" dirty="0">
                <a:solidFill>
                  <a:srgbClr val="0070C0"/>
                </a:solidFill>
              </a:rPr>
              <a:t>baja TSH, T3 y T4 y normal o levemente baja T4 libre</a:t>
            </a:r>
            <a:endParaRPr lang="en-US" altLang="es-ES_tradnl" sz="1600" dirty="0">
              <a:solidFill>
                <a:srgbClr val="0070C0"/>
              </a:solidFill>
            </a:endParaRPr>
          </a:p>
          <a:p>
            <a:pPr marL="285750" indent="-285750" eaLnBrk="1" hangingPunct="1">
              <a:buFont typeface="Wingdings" panose="05000000000000000000" pitchFamily="2" charset="2"/>
              <a:buChar char="ü"/>
            </a:pPr>
            <a:r>
              <a:rPr lang="es-ES" altLang="es-ES_tradnl" sz="1600" dirty="0">
                <a:solidFill>
                  <a:srgbClr val="0070C0"/>
                </a:solidFill>
              </a:rPr>
              <a:t>Dentro de las 24 a 36 </a:t>
            </a:r>
            <a:r>
              <a:rPr lang="es-ES" altLang="es-ES_tradnl" sz="1600" dirty="0" err="1">
                <a:solidFill>
                  <a:srgbClr val="0070C0"/>
                </a:solidFill>
              </a:rPr>
              <a:t>hs</a:t>
            </a:r>
            <a:r>
              <a:rPr lang="es-ES" altLang="es-ES_tradnl" sz="1600" dirty="0">
                <a:solidFill>
                  <a:srgbClr val="0070C0"/>
                </a:solidFill>
              </a:rPr>
              <a:t> luego de la primera dosis.</a:t>
            </a:r>
          </a:p>
          <a:p>
            <a:pPr marL="285750" indent="-285750" eaLnBrk="1" hangingPunct="1">
              <a:buFont typeface="Wingdings" panose="05000000000000000000" pitchFamily="2" charset="2"/>
              <a:buChar char="ü"/>
            </a:pPr>
            <a:r>
              <a:rPr lang="es-ES" sz="1600" dirty="0"/>
              <a:t>Corticoides son supresores del eje HH Suprarrenal</a:t>
            </a:r>
          </a:p>
          <a:p>
            <a:pPr marL="285750" indent="-285750" eaLnBrk="1" hangingPunct="1">
              <a:buFont typeface="Wingdings" panose="05000000000000000000" pitchFamily="2" charset="2"/>
              <a:buChar char="ü"/>
            </a:pPr>
            <a:r>
              <a:rPr lang="es-AR" sz="1600" dirty="0"/>
              <a:t>Betametasona y la Dexametasona</a:t>
            </a:r>
            <a:r>
              <a:rPr lang="es-ES" sz="1600" dirty="0"/>
              <a:t> tienen capacidad de atravesar placenta</a:t>
            </a:r>
            <a:endParaRPr lang="en-US" altLang="es-ES_tradnl" sz="1600" dirty="0">
              <a:solidFill>
                <a:srgbClr val="0070C0"/>
              </a:solidFill>
            </a:endParaRPr>
          </a:p>
          <a:p>
            <a:endParaRPr lang="es-AR" dirty="0"/>
          </a:p>
        </p:txBody>
      </p:sp>
      <p:pic>
        <p:nvPicPr>
          <p:cNvPr id="7" name="Imagen 6">
            <a:extLst>
              <a:ext uri="{FF2B5EF4-FFF2-40B4-BE49-F238E27FC236}">
                <a16:creationId xmlns:a16="http://schemas.microsoft.com/office/drawing/2014/main" id="{5835F8BA-4931-4FE8-99F1-1D094E66D4B6}"/>
              </a:ext>
            </a:extLst>
          </p:cNvPr>
          <p:cNvPicPr>
            <a:picLocks noChangeAspect="1"/>
          </p:cNvPicPr>
          <p:nvPr/>
        </p:nvPicPr>
        <p:blipFill>
          <a:blip r:embed="rId3"/>
          <a:stretch>
            <a:fillRect/>
          </a:stretch>
        </p:blipFill>
        <p:spPr>
          <a:xfrm>
            <a:off x="7231797" y="3611908"/>
            <a:ext cx="4076701" cy="2689671"/>
          </a:xfrm>
          <a:prstGeom prst="rect">
            <a:avLst/>
          </a:prstGeom>
        </p:spPr>
      </p:pic>
      <p:sp>
        <p:nvSpPr>
          <p:cNvPr id="10" name="CuadroTexto 9">
            <a:extLst>
              <a:ext uri="{FF2B5EF4-FFF2-40B4-BE49-F238E27FC236}">
                <a16:creationId xmlns:a16="http://schemas.microsoft.com/office/drawing/2014/main" id="{2D7072AA-44AA-4E0D-B4DF-FF82E4F5BC8D}"/>
              </a:ext>
            </a:extLst>
          </p:cNvPr>
          <p:cNvSpPr txBox="1"/>
          <p:nvPr/>
        </p:nvSpPr>
        <p:spPr>
          <a:xfrm>
            <a:off x="6265766" y="6273225"/>
            <a:ext cx="6008761" cy="584775"/>
          </a:xfrm>
          <a:prstGeom prst="rect">
            <a:avLst/>
          </a:prstGeom>
          <a:solidFill>
            <a:schemeClr val="bg1"/>
          </a:solidFill>
        </p:spPr>
        <p:txBody>
          <a:bodyPr wrap="none" rtlCol="0">
            <a:spAutoFit/>
          </a:bodyPr>
          <a:lstStyle/>
          <a:p>
            <a:r>
              <a:rPr lang="en-US" sz="1600" b="1" dirty="0"/>
              <a:t>The Effect of Glucocorticoids on Thyrotropin Secretion</a:t>
            </a:r>
          </a:p>
          <a:p>
            <a:r>
              <a:rPr lang="es-AR" sz="1600" dirty="0"/>
              <a:t>J Wilber, R </a:t>
            </a:r>
            <a:r>
              <a:rPr lang="es-AR" sz="1600" dirty="0" err="1"/>
              <a:t>Utiger</a:t>
            </a:r>
            <a:r>
              <a:rPr lang="es-AR" sz="1600" dirty="0"/>
              <a:t>. </a:t>
            </a:r>
            <a:r>
              <a:rPr lang="en-US" sz="1600" dirty="0"/>
              <a:t>The Journal of Clinical Investigation Volume 48 1969</a:t>
            </a:r>
            <a:endParaRPr lang="es-AR" sz="1600" dirty="0"/>
          </a:p>
        </p:txBody>
      </p:sp>
    </p:spTree>
    <p:extLst>
      <p:ext uri="{BB962C8B-B14F-4D97-AF65-F5344CB8AC3E}">
        <p14:creationId xmlns:p14="http://schemas.microsoft.com/office/powerpoint/2010/main" val="273707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2">
            <a:extLst>
              <a:ext uri="{FF2B5EF4-FFF2-40B4-BE49-F238E27FC236}">
                <a16:creationId xmlns:a16="http://schemas.microsoft.com/office/drawing/2014/main" id="{B58FE152-BB14-4235-8043-9BF5363D24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329" y="80929"/>
            <a:ext cx="6116083" cy="207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C9094C91-6E53-44CE-A23F-FA41448F9B8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0329" y="2173844"/>
            <a:ext cx="6029465" cy="57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1 Rectángulo">
            <a:extLst>
              <a:ext uri="{FF2B5EF4-FFF2-40B4-BE49-F238E27FC236}">
                <a16:creationId xmlns:a16="http://schemas.microsoft.com/office/drawing/2014/main" id="{BE402810-00E1-4D3D-9B73-5C8F41135705}"/>
              </a:ext>
            </a:extLst>
          </p:cNvPr>
          <p:cNvSpPr/>
          <p:nvPr/>
        </p:nvSpPr>
        <p:spPr>
          <a:xfrm>
            <a:off x="121059" y="2159168"/>
            <a:ext cx="6235353" cy="573848"/>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Picture 5">
            <a:extLst>
              <a:ext uri="{FF2B5EF4-FFF2-40B4-BE49-F238E27FC236}">
                <a16:creationId xmlns:a16="http://schemas.microsoft.com/office/drawing/2014/main" id="{9776849F-1627-40C6-B8B5-BEAF002AAAB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1059" y="2844583"/>
            <a:ext cx="6061948" cy="48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FAED8A53-EF5C-4868-97DD-4F7B1ACA376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251" y="3857827"/>
            <a:ext cx="40544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44647743-D725-4647-86FB-D45E54CB9F8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3476" y="5569152"/>
            <a:ext cx="3656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24D702C1-91CE-476B-A59F-1EF1A51A86B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88160" y="5044140"/>
            <a:ext cx="47926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F77253B8-5C55-4053-B8FD-E0BA9820FD8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80234" y="4611020"/>
            <a:ext cx="4608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3 Conector recto">
            <a:extLst>
              <a:ext uri="{FF2B5EF4-FFF2-40B4-BE49-F238E27FC236}">
                <a16:creationId xmlns:a16="http://schemas.microsoft.com/office/drawing/2014/main" id="{A459E7D5-CA2B-4DDE-A990-0EE62E4EB77D}"/>
              </a:ext>
            </a:extLst>
          </p:cNvPr>
          <p:cNvCxnSpPr/>
          <p:nvPr/>
        </p:nvCxnSpPr>
        <p:spPr>
          <a:xfrm>
            <a:off x="5131656" y="4979320"/>
            <a:ext cx="24495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1 Rectángulo">
            <a:extLst>
              <a:ext uri="{FF2B5EF4-FFF2-40B4-BE49-F238E27FC236}">
                <a16:creationId xmlns:a16="http://schemas.microsoft.com/office/drawing/2014/main" id="{EBE318F0-10F0-449F-B5F7-18E3AE5EB013}"/>
              </a:ext>
            </a:extLst>
          </p:cNvPr>
          <p:cNvSpPr/>
          <p:nvPr/>
        </p:nvSpPr>
        <p:spPr>
          <a:xfrm>
            <a:off x="3576200" y="5369111"/>
            <a:ext cx="4248150" cy="342900"/>
          </a:xfrm>
          <a:prstGeom prst="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6" name="Picture 3">
            <a:extLst>
              <a:ext uri="{FF2B5EF4-FFF2-40B4-BE49-F238E27FC236}">
                <a16:creationId xmlns:a16="http://schemas.microsoft.com/office/drawing/2014/main" id="{C1DBDDE9-57A8-49DF-9332-23E77CE06EF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051073" y="1451596"/>
            <a:ext cx="5140927" cy="100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894DC6E7-7C9D-4438-852B-CCC52A0349BC}"/>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603841" y="4548298"/>
            <a:ext cx="34671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0 Rectángulo">
            <a:extLst>
              <a:ext uri="{FF2B5EF4-FFF2-40B4-BE49-F238E27FC236}">
                <a16:creationId xmlns:a16="http://schemas.microsoft.com/office/drawing/2014/main" id="{5C9EC89F-426C-430F-84D1-CE6C05E82573}"/>
              </a:ext>
            </a:extLst>
          </p:cNvPr>
          <p:cNvSpPr/>
          <p:nvPr/>
        </p:nvSpPr>
        <p:spPr>
          <a:xfrm>
            <a:off x="8619453" y="4522989"/>
            <a:ext cx="3467100" cy="342900"/>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9" name="Picture 2">
            <a:extLst>
              <a:ext uri="{FF2B5EF4-FFF2-40B4-BE49-F238E27FC236}">
                <a16:creationId xmlns:a16="http://schemas.microsoft.com/office/drawing/2014/main" id="{B265613A-13AB-458F-B049-8825582E0755}"/>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060279" y="2278407"/>
            <a:ext cx="3010662" cy="209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40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 	</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1527313713"/>
              </p:ext>
            </p:extLst>
          </p:nvPr>
        </p:nvGraphicFramePr>
        <p:xfrm>
          <a:off x="243002" y="1394286"/>
          <a:ext cx="11705995" cy="3132022"/>
        </p:xfrm>
        <a:graphic>
          <a:graphicData uri="http://schemas.openxmlformats.org/drawingml/2006/table">
            <a:tbl>
              <a:tblPr firstRow="1" bandRow="1">
                <a:tableStyleId>{5C22544A-7EE6-4342-B048-85BDC9FD1C3A}</a:tableStyleId>
              </a:tblPr>
              <a:tblGrid>
                <a:gridCol w="3192656">
                  <a:extLst>
                    <a:ext uri="{9D8B030D-6E8A-4147-A177-3AD203B41FA5}">
                      <a16:colId xmlns:a16="http://schemas.microsoft.com/office/drawing/2014/main" val="1122720573"/>
                    </a:ext>
                  </a:extLst>
                </a:gridCol>
                <a:gridCol w="3240350">
                  <a:extLst>
                    <a:ext uri="{9D8B030D-6E8A-4147-A177-3AD203B41FA5}">
                      <a16:colId xmlns:a16="http://schemas.microsoft.com/office/drawing/2014/main" val="1697277551"/>
                    </a:ext>
                  </a:extLst>
                </a:gridCol>
                <a:gridCol w="2716567">
                  <a:extLst>
                    <a:ext uri="{9D8B030D-6E8A-4147-A177-3AD203B41FA5}">
                      <a16:colId xmlns:a16="http://schemas.microsoft.com/office/drawing/2014/main" val="3604420285"/>
                    </a:ext>
                  </a:extLst>
                </a:gridCol>
                <a:gridCol w="2556422">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endParaRPr lang="es-A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0">
                <a:tc>
                  <a:txBody>
                    <a:bodyPr/>
                    <a:lstStyle/>
                    <a:p>
                      <a:pPr algn="l" fontAlgn="t"/>
                      <a:r>
                        <a:rPr lang="es-ES" sz="1800" b="0" i="0" u="none" strike="noStrike" dirty="0">
                          <a:solidFill>
                            <a:schemeClr val="bg1"/>
                          </a:solidFill>
                          <a:effectLst/>
                          <a:latin typeface="Arial" panose="020B0604020202020204" pitchFamily="34" charset="0"/>
                        </a:rPr>
                        <a:t>RN tratado con </a:t>
                      </a:r>
                      <a:r>
                        <a:rPr lang="es-ES" sz="1800" b="1" i="0" u="none" strike="noStrike" dirty="0">
                          <a:solidFill>
                            <a:srgbClr val="FFFF00"/>
                          </a:solidFill>
                          <a:effectLst/>
                          <a:latin typeface="Arial" panose="020B0604020202020204" pitchFamily="34" charset="0"/>
                        </a:rPr>
                        <a:t>Corticoides</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l" rtl="0" eaLnBrk="1" fontAlgn="t" latinLnBrk="0" hangingPunct="1">
                        <a:spcBef>
                          <a:spcPts val="0"/>
                        </a:spcBef>
                        <a:spcAft>
                          <a:spcPts val="0"/>
                        </a:spcAft>
                      </a:pPr>
                      <a:r>
                        <a:rPr lang="es-ES" sz="1200" b="0" i="0" u="sng" kern="1200" dirty="0">
                          <a:solidFill>
                            <a:srgbClr val="2F5597"/>
                          </a:solidFill>
                          <a:effectLst/>
                          <a:latin typeface="Arial" panose="020B0604020202020204" pitchFamily="34" charset="0"/>
                          <a:ea typeface="+mn-ea"/>
                          <a:cs typeface="+mn-cs"/>
                        </a:rPr>
                        <a:t>1ra: 48 </a:t>
                      </a:r>
                      <a:r>
                        <a:rPr lang="es-ES" sz="1200" b="0" i="0" u="sng" kern="1200" dirty="0" err="1">
                          <a:solidFill>
                            <a:srgbClr val="2F5597"/>
                          </a:solidFill>
                          <a:effectLst/>
                          <a:latin typeface="Arial" panose="020B0604020202020204" pitchFamily="34" charset="0"/>
                          <a:ea typeface="+mn-ea"/>
                          <a:cs typeface="+mn-cs"/>
                        </a:rPr>
                        <a:t>hs</a:t>
                      </a:r>
                      <a:endParaRPr lang="es-ES" sz="1200" b="0" i="0" u="sng" kern="1200" dirty="0">
                        <a:solidFill>
                          <a:srgbClr val="2F5597"/>
                        </a:solidFill>
                        <a:effectLst/>
                        <a:latin typeface="Arial" panose="020B0604020202020204" pitchFamily="34" charset="0"/>
                        <a:ea typeface="+mn-ea"/>
                        <a:cs typeface="+mn-cs"/>
                      </a:endParaRPr>
                    </a:p>
                    <a:p>
                      <a:pPr marL="0" marR="0" indent="0" algn="l" rtl="0" eaLnBrk="1" fontAlgn="t" latinLnBrk="0" hangingPunct="1">
                        <a:spcBef>
                          <a:spcPts val="0"/>
                        </a:spcBef>
                        <a:spcAft>
                          <a:spcPts val="0"/>
                        </a:spcAft>
                      </a:pPr>
                      <a:r>
                        <a:rPr lang="es-ES" sz="1200" b="0" i="0" u="sng" kern="1200" dirty="0">
                          <a:solidFill>
                            <a:srgbClr val="2F5597"/>
                          </a:solidFill>
                          <a:effectLst/>
                          <a:latin typeface="Arial" panose="020B0604020202020204" pitchFamily="34" charset="0"/>
                          <a:ea typeface="+mn-ea"/>
                          <a:cs typeface="+mn-cs"/>
                        </a:rPr>
                        <a:t>2da: luego de suspensión (?)</a:t>
                      </a:r>
                    </a:p>
                    <a:p>
                      <a:pPr marL="0" marR="0" lvl="0" indent="0" algn="l" defTabSz="914400" rtl="0" eaLnBrk="1" fontAlgn="t" latinLnBrk="0" hangingPunct="1">
                        <a:lnSpc>
                          <a:spcPct val="100000"/>
                        </a:lnSpc>
                        <a:spcBef>
                          <a:spcPts val="0"/>
                        </a:spcBef>
                        <a:spcAft>
                          <a:spcPts val="0"/>
                        </a:spcAft>
                        <a:buClrTx/>
                        <a:buSzTx/>
                        <a:buFontTx/>
                        <a:buNone/>
                        <a:tabLst/>
                        <a:defRPr/>
                      </a:pPr>
                      <a:endParaRPr lang="es-AR" sz="1200" b="0" i="0" u="sng"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14 días de vida </a:t>
                      </a:r>
                    </a:p>
                    <a:p>
                      <a:pPr marL="0" marR="0" lvl="0" indent="0" algn="l" defTabSz="914400" rtl="0" eaLnBrk="1" fontAlgn="t" latinLnBrk="0" hangingPunct="1">
                        <a:lnSpc>
                          <a:spcPct val="100000"/>
                        </a:lnSpc>
                        <a:spcBef>
                          <a:spcPts val="0"/>
                        </a:spcBef>
                        <a:spcAft>
                          <a:spcPts val="0"/>
                        </a:spcAft>
                        <a:buClrTx/>
                        <a:buSzTx/>
                        <a:buFontTx/>
                        <a:buNone/>
                        <a:tabLst/>
                        <a:defRPr/>
                      </a:pPr>
                      <a:endParaRPr lang="es-ES" sz="1200" b="0" i="0" u="none"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14 días de vida </a:t>
                      </a:r>
                    </a:p>
                    <a:p>
                      <a:pPr marL="0" marR="0" lvl="0" indent="0" algn="l" defTabSz="914400" rtl="0" eaLnBrk="1" fontAlgn="t" latinLnBrk="0" hangingPunct="1">
                        <a:lnSpc>
                          <a:spcPct val="100000"/>
                        </a:lnSpc>
                        <a:spcBef>
                          <a:spcPts val="0"/>
                        </a:spcBef>
                        <a:spcAft>
                          <a:spcPts val="0"/>
                        </a:spcAft>
                        <a:buClrTx/>
                        <a:buSzTx/>
                        <a:buFontTx/>
                        <a:buNone/>
                        <a:tabLst/>
                        <a:defRPr/>
                      </a:pPr>
                      <a:endParaRPr lang="es-ES" sz="1200" b="0" i="0" u="none"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200" b="1" i="0" u="none" strike="noStrike" dirty="0">
                          <a:solidFill>
                            <a:schemeClr val="accent1">
                              <a:lumMod val="75000"/>
                            </a:schemeClr>
                          </a:solidFill>
                          <a:effectLst/>
                          <a:latin typeface="Arial" panose="020B0604020202020204" pitchFamily="34" charset="0"/>
                        </a:rPr>
                        <a:t>CABA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s-ES" sz="1200" b="1" i="0" u="none" strike="noStrike" dirty="0">
                          <a:solidFill>
                            <a:schemeClr val="accent1">
                              <a:lumMod val="75000"/>
                            </a:schemeClr>
                          </a:solidFill>
                          <a:effectLst/>
                          <a:latin typeface="Arial" panose="020B0604020202020204" pitchFamily="34" charset="0"/>
                        </a:rPr>
                        <a:t>PBA</a:t>
                      </a:r>
                    </a:p>
                    <a:p>
                      <a:pPr algn="l" fontAlgn="t"/>
                      <a:endParaRPr lang="es-ES" sz="1200" b="1" i="0" u="none"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accent1">
                              <a:lumMod val="75000"/>
                            </a:schemeClr>
                          </a:solidFill>
                          <a:effectLst/>
                          <a:latin typeface="Arial" panose="020B0604020202020204" pitchFamily="34" charset="0"/>
                        </a:rPr>
                        <a:t>German Society of Newborn Screening</a:t>
                      </a: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NBS03 – CLSI</a:t>
                      </a:r>
                    </a:p>
                    <a:p>
                      <a:pPr algn="l" fontAlgn="t"/>
                      <a:r>
                        <a:rPr lang="es-ES" sz="1200" b="0" i="0" u="none" strike="noStrike" dirty="0">
                          <a:solidFill>
                            <a:schemeClr val="accent1">
                              <a:lumMod val="75000"/>
                            </a:schemeClr>
                          </a:solidFill>
                          <a:effectLst/>
                          <a:highlight>
                            <a:srgbClr val="FFFF00"/>
                          </a:highlight>
                          <a:latin typeface="Arial" panose="020B0604020202020204" pitchFamily="34" charset="0"/>
                        </a:rPr>
                        <a:t>Según esteroide, dosis y duración</a:t>
                      </a:r>
                    </a:p>
                    <a:p>
                      <a:pPr algn="l" fontAlgn="t"/>
                      <a:r>
                        <a:rPr lang="en-US" sz="1200" b="1" i="0" u="none" strike="noStrike" dirty="0">
                          <a:solidFill>
                            <a:schemeClr val="accent1">
                              <a:lumMod val="75000"/>
                            </a:schemeClr>
                          </a:solidFill>
                          <a:effectLst/>
                          <a:latin typeface="Arial" panose="020B0604020202020204" pitchFamily="34" charset="0"/>
                        </a:rPr>
                        <a:t>Newborn Screening for Preterm, Low Birth Weight, and Sick Newborns </a:t>
                      </a:r>
                    </a:p>
                    <a:p>
                      <a:pPr algn="l" fontAlgn="t"/>
                      <a:endParaRPr lang="es-ES" sz="1200" b="1"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TSH, 17OHP</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
        <p:nvSpPr>
          <p:cNvPr id="6" name="CuadroTexto 5">
            <a:extLst>
              <a:ext uri="{FF2B5EF4-FFF2-40B4-BE49-F238E27FC236}">
                <a16:creationId xmlns:a16="http://schemas.microsoft.com/office/drawing/2014/main" id="{A612E932-E20C-404A-9FAA-7F7294F7A3C9}"/>
              </a:ext>
            </a:extLst>
          </p:cNvPr>
          <p:cNvSpPr txBox="1"/>
          <p:nvPr/>
        </p:nvSpPr>
        <p:spPr>
          <a:xfrm>
            <a:off x="411633" y="5210140"/>
            <a:ext cx="11537364" cy="830997"/>
          </a:xfrm>
          <a:prstGeom prst="rect">
            <a:avLst/>
          </a:prstGeom>
          <a:noFill/>
        </p:spPr>
        <p:txBody>
          <a:bodyPr wrap="square" rtlCol="0">
            <a:spAutoFit/>
          </a:bodyPr>
          <a:lstStyle/>
          <a:p>
            <a:r>
              <a:rPr lang="es-ES" sz="1600" b="0" i="0" dirty="0">
                <a:solidFill>
                  <a:srgbClr val="000000"/>
                </a:solidFill>
                <a:effectLst/>
                <a:latin typeface="Times New Roman" panose="02020603050405020304" pitchFamily="18" charset="0"/>
              </a:rPr>
              <a:t>La Dexametasona y la Betametasona son los glucocorticoides de acción prolongada más eficaces, con vida media biológica de 36 a 54 horas. La cortisona y el cortisol son de acción corta, con vida media biológica inferior a 12 horas, y no se utilizan con frecuencia. La prednisona, la prednisolona, la metilprednisolona y la </a:t>
            </a:r>
            <a:r>
              <a:rPr lang="es-ES" sz="1600" b="0" i="0" dirty="0" err="1">
                <a:solidFill>
                  <a:srgbClr val="000000"/>
                </a:solidFill>
                <a:effectLst/>
                <a:latin typeface="Times New Roman" panose="02020603050405020304" pitchFamily="18" charset="0"/>
              </a:rPr>
              <a:t>triamcinolona</a:t>
            </a:r>
            <a:r>
              <a:rPr lang="es-ES" sz="1600" b="0" i="0" dirty="0">
                <a:solidFill>
                  <a:srgbClr val="000000"/>
                </a:solidFill>
                <a:effectLst/>
                <a:latin typeface="Times New Roman" panose="02020603050405020304" pitchFamily="18" charset="0"/>
              </a:rPr>
              <a:t> son de acción intermedia, con vida media biológica de 18 a 36 horas.</a:t>
            </a:r>
            <a:endParaRPr lang="es-AR" sz="1600" dirty="0"/>
          </a:p>
        </p:txBody>
      </p:sp>
      <p:pic>
        <p:nvPicPr>
          <p:cNvPr id="10" name="Imagen 9">
            <a:extLst>
              <a:ext uri="{FF2B5EF4-FFF2-40B4-BE49-F238E27FC236}">
                <a16:creationId xmlns:a16="http://schemas.microsoft.com/office/drawing/2014/main" id="{A7AC38D4-6B14-46E7-8C1E-A484EC814FAC}"/>
              </a:ext>
            </a:extLst>
          </p:cNvPr>
          <p:cNvPicPr>
            <a:picLocks noChangeAspect="1"/>
          </p:cNvPicPr>
          <p:nvPr/>
        </p:nvPicPr>
        <p:blipFill>
          <a:blip r:embed="rId3"/>
          <a:stretch>
            <a:fillRect/>
          </a:stretch>
        </p:blipFill>
        <p:spPr>
          <a:xfrm>
            <a:off x="243002" y="2461885"/>
            <a:ext cx="3177116" cy="2096155"/>
          </a:xfrm>
          <a:prstGeom prst="rect">
            <a:avLst/>
          </a:prstGeom>
        </p:spPr>
      </p:pic>
      <p:sp>
        <p:nvSpPr>
          <p:cNvPr id="11" name="CuadroTexto 10">
            <a:extLst>
              <a:ext uri="{FF2B5EF4-FFF2-40B4-BE49-F238E27FC236}">
                <a16:creationId xmlns:a16="http://schemas.microsoft.com/office/drawing/2014/main" id="{D2A8FE04-CE1A-4B61-BD42-C4CF35E1CC0F}"/>
              </a:ext>
            </a:extLst>
          </p:cNvPr>
          <p:cNvSpPr txBox="1"/>
          <p:nvPr/>
        </p:nvSpPr>
        <p:spPr>
          <a:xfrm>
            <a:off x="243002" y="4544626"/>
            <a:ext cx="5295424" cy="553998"/>
          </a:xfrm>
          <a:prstGeom prst="rect">
            <a:avLst/>
          </a:prstGeom>
          <a:solidFill>
            <a:schemeClr val="bg1"/>
          </a:solidFill>
        </p:spPr>
        <p:txBody>
          <a:bodyPr wrap="none" rtlCol="0">
            <a:spAutoFit/>
          </a:bodyPr>
          <a:lstStyle/>
          <a:p>
            <a:r>
              <a:rPr lang="en-US" sz="1600" b="1" dirty="0"/>
              <a:t>The Effect of Glucocorticoids on Thyrotropin Secretion</a:t>
            </a:r>
          </a:p>
          <a:p>
            <a:r>
              <a:rPr lang="es-AR" sz="1400" dirty="0"/>
              <a:t>J Wilber, R </a:t>
            </a:r>
            <a:r>
              <a:rPr lang="es-AR" sz="1400" dirty="0" err="1"/>
              <a:t>Utiger</a:t>
            </a:r>
            <a:r>
              <a:rPr lang="es-AR" sz="1400" dirty="0"/>
              <a:t>. </a:t>
            </a:r>
            <a:r>
              <a:rPr lang="en-US" sz="1400" dirty="0"/>
              <a:t>The Journal of Clinical Investigation Volume 48 1969</a:t>
            </a:r>
            <a:endParaRPr lang="es-AR" sz="1400" dirty="0"/>
          </a:p>
        </p:txBody>
      </p:sp>
    </p:spTree>
    <p:extLst>
      <p:ext uri="{BB962C8B-B14F-4D97-AF65-F5344CB8AC3E}">
        <p14:creationId xmlns:p14="http://schemas.microsoft.com/office/powerpoint/2010/main" val="2381229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r>
              <a:rPr lang="es-ES" dirty="0"/>
              <a:t> 	</a:t>
            </a:r>
            <a:endParaRPr lang="es-AR" dirty="0"/>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3569127743"/>
              </p:ext>
            </p:extLst>
          </p:nvPr>
        </p:nvGraphicFramePr>
        <p:xfrm>
          <a:off x="243002" y="1394286"/>
          <a:ext cx="11705995" cy="3132022"/>
        </p:xfrm>
        <a:graphic>
          <a:graphicData uri="http://schemas.openxmlformats.org/drawingml/2006/table">
            <a:tbl>
              <a:tblPr firstRow="1" bandRow="1">
                <a:tableStyleId>{5C22544A-7EE6-4342-B048-85BDC9FD1C3A}</a:tableStyleId>
              </a:tblPr>
              <a:tblGrid>
                <a:gridCol w="3192656">
                  <a:extLst>
                    <a:ext uri="{9D8B030D-6E8A-4147-A177-3AD203B41FA5}">
                      <a16:colId xmlns:a16="http://schemas.microsoft.com/office/drawing/2014/main" val="1122720573"/>
                    </a:ext>
                  </a:extLst>
                </a:gridCol>
                <a:gridCol w="3240350">
                  <a:extLst>
                    <a:ext uri="{9D8B030D-6E8A-4147-A177-3AD203B41FA5}">
                      <a16:colId xmlns:a16="http://schemas.microsoft.com/office/drawing/2014/main" val="1697277551"/>
                    </a:ext>
                  </a:extLst>
                </a:gridCol>
                <a:gridCol w="2716567">
                  <a:extLst>
                    <a:ext uri="{9D8B030D-6E8A-4147-A177-3AD203B41FA5}">
                      <a16:colId xmlns:a16="http://schemas.microsoft.com/office/drawing/2014/main" val="3604420285"/>
                    </a:ext>
                  </a:extLst>
                </a:gridCol>
                <a:gridCol w="2556422">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endParaRPr lang="es-AR"/>
                    </a:p>
                  </a:txBody>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0">
                <a:tc>
                  <a:txBody>
                    <a:bodyPr/>
                    <a:lstStyle/>
                    <a:p>
                      <a:pPr algn="l" fontAlgn="t"/>
                      <a:r>
                        <a:rPr lang="es-ES" sz="1800" b="0" i="0" u="none" strike="noStrike" dirty="0">
                          <a:solidFill>
                            <a:schemeClr val="bg1"/>
                          </a:solidFill>
                          <a:effectLst/>
                          <a:latin typeface="Arial" panose="020B0604020202020204" pitchFamily="34" charset="0"/>
                        </a:rPr>
                        <a:t>RN tratado con </a:t>
                      </a:r>
                      <a:r>
                        <a:rPr lang="es-ES" sz="1800" b="1" i="0" u="none" strike="noStrike" dirty="0">
                          <a:solidFill>
                            <a:srgbClr val="FFFF00"/>
                          </a:solidFill>
                          <a:effectLst/>
                          <a:latin typeface="Arial" panose="020B0604020202020204" pitchFamily="34" charset="0"/>
                        </a:rPr>
                        <a:t>Dopamina</a:t>
                      </a:r>
                      <a:r>
                        <a:rPr lang="es-ES" sz="1800" b="0" i="0" u="none" strike="noStrike" dirty="0">
                          <a:solidFill>
                            <a:schemeClr val="bg1"/>
                          </a:solidFill>
                          <a:effectLst/>
                          <a:latin typeface="Arial" panose="020B0604020202020204" pitchFamily="34" charset="0"/>
                        </a:rPr>
                        <a:t> (utilizada para mantener la tensión arterial )</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l" rtl="0" eaLnBrk="1" fontAlgn="t" latinLnBrk="0" hangingPunct="1">
                        <a:spcBef>
                          <a:spcPts val="0"/>
                        </a:spcBef>
                        <a:spcAft>
                          <a:spcPts val="0"/>
                        </a:spcAft>
                      </a:pPr>
                      <a:r>
                        <a:rPr lang="es-ES" sz="1200" b="0" i="0" u="sng" kern="1200" dirty="0">
                          <a:solidFill>
                            <a:srgbClr val="2F5597"/>
                          </a:solidFill>
                          <a:effectLst/>
                          <a:latin typeface="Arial" panose="020B0604020202020204" pitchFamily="34" charset="0"/>
                          <a:ea typeface="+mn-ea"/>
                          <a:cs typeface="+mn-cs"/>
                        </a:rPr>
                        <a:t>1ra: 48 </a:t>
                      </a:r>
                      <a:r>
                        <a:rPr lang="es-ES" sz="1200" b="0" i="0" u="sng" kern="1200" dirty="0" err="1">
                          <a:solidFill>
                            <a:srgbClr val="2F5597"/>
                          </a:solidFill>
                          <a:effectLst/>
                          <a:latin typeface="Arial" panose="020B0604020202020204" pitchFamily="34" charset="0"/>
                          <a:ea typeface="+mn-ea"/>
                          <a:cs typeface="+mn-cs"/>
                        </a:rPr>
                        <a:t>hs</a:t>
                      </a:r>
                      <a:endParaRPr lang="es-ES" sz="1200" b="0" i="0" u="sng" kern="1200" dirty="0">
                        <a:solidFill>
                          <a:srgbClr val="2F5597"/>
                        </a:solidFill>
                        <a:effectLst/>
                        <a:latin typeface="Arial" panose="020B0604020202020204" pitchFamily="34" charset="0"/>
                        <a:ea typeface="+mn-ea"/>
                        <a:cs typeface="+mn-cs"/>
                      </a:endParaRPr>
                    </a:p>
                    <a:p>
                      <a:pPr marL="0" marR="0" indent="0" algn="l" rtl="0" eaLnBrk="1" fontAlgn="t" latinLnBrk="0" hangingPunct="1">
                        <a:spcBef>
                          <a:spcPts val="0"/>
                        </a:spcBef>
                        <a:spcAft>
                          <a:spcPts val="0"/>
                        </a:spcAft>
                      </a:pPr>
                      <a:r>
                        <a:rPr lang="es-ES" sz="1200" b="0" i="0" u="sng" kern="1200" dirty="0">
                          <a:solidFill>
                            <a:srgbClr val="2F5597"/>
                          </a:solidFill>
                          <a:effectLst/>
                          <a:latin typeface="Arial" panose="020B0604020202020204" pitchFamily="34" charset="0"/>
                          <a:ea typeface="+mn-ea"/>
                          <a:cs typeface="+mn-cs"/>
                        </a:rPr>
                        <a:t>2da: luego de suspensión (?)</a:t>
                      </a:r>
                    </a:p>
                    <a:p>
                      <a:pPr marL="0" marR="0" lvl="0" indent="0" algn="l" defTabSz="914400" rtl="0" eaLnBrk="1" fontAlgn="t" latinLnBrk="0" hangingPunct="1">
                        <a:lnSpc>
                          <a:spcPct val="100000"/>
                        </a:lnSpc>
                        <a:spcBef>
                          <a:spcPts val="0"/>
                        </a:spcBef>
                        <a:spcAft>
                          <a:spcPts val="0"/>
                        </a:spcAft>
                        <a:buClrTx/>
                        <a:buSzTx/>
                        <a:buFontTx/>
                        <a:buNone/>
                        <a:tabLst/>
                        <a:defRPr/>
                      </a:pPr>
                      <a:endParaRPr lang="es-AR" sz="1200" b="0" i="0" u="sng"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sng" kern="1200" dirty="0">
                          <a:solidFill>
                            <a:srgbClr val="2F5597"/>
                          </a:solidFill>
                          <a:effectLst/>
                          <a:latin typeface="Arial" panose="020B0604020202020204" pitchFamily="34" charset="0"/>
                          <a:ea typeface="+mn-ea"/>
                          <a:cs typeface="+mn-cs"/>
                        </a:rPr>
                        <a:t>luego de suspensión </a:t>
                      </a:r>
                    </a:p>
                    <a:p>
                      <a:pPr marL="0" marR="0" lvl="0" indent="0" algn="l" defTabSz="914400" rtl="0" eaLnBrk="1" fontAlgn="t" latinLnBrk="0" hangingPunct="1">
                        <a:lnSpc>
                          <a:spcPct val="100000"/>
                        </a:lnSpc>
                        <a:spcBef>
                          <a:spcPts val="0"/>
                        </a:spcBef>
                        <a:spcAft>
                          <a:spcPts val="0"/>
                        </a:spcAft>
                        <a:buClrTx/>
                        <a:buSzTx/>
                        <a:buFontTx/>
                        <a:buNone/>
                        <a:tabLst/>
                        <a:defRPr/>
                      </a:pPr>
                      <a:endParaRPr lang="es-ES" sz="1200" b="0" i="0" u="none"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s-AR" sz="1200" b="0" i="0" u="sng" strike="noStrike" dirty="0">
                          <a:solidFill>
                            <a:schemeClr val="accent1">
                              <a:lumMod val="75000"/>
                            </a:schemeClr>
                          </a:solidFill>
                          <a:effectLst/>
                          <a:latin typeface="Arial" panose="020B0604020202020204" pitchFamily="34" charset="0"/>
                        </a:rPr>
                        <a:t>2da</a:t>
                      </a:r>
                      <a:r>
                        <a:rPr lang="es-AR" sz="1200" b="0" i="0" u="none" strike="noStrike" dirty="0">
                          <a:solidFill>
                            <a:schemeClr val="accent1">
                              <a:lumMod val="75000"/>
                            </a:schemeClr>
                          </a:solidFill>
                          <a:effectLst/>
                          <a:latin typeface="Arial" panose="020B0604020202020204" pitchFamily="34" charset="0"/>
                        </a:rPr>
                        <a:t>: </a:t>
                      </a:r>
                      <a:r>
                        <a:rPr lang="es-ES" sz="1200" b="0" i="0" u="none" strike="noStrike" dirty="0">
                          <a:solidFill>
                            <a:schemeClr val="accent1">
                              <a:lumMod val="75000"/>
                            </a:schemeClr>
                          </a:solidFill>
                          <a:effectLst/>
                          <a:latin typeface="Arial" panose="020B0604020202020204" pitchFamily="34" charset="0"/>
                        </a:rPr>
                        <a:t>14 días </a:t>
                      </a:r>
                      <a:r>
                        <a:rPr lang="es-ES" sz="1200" b="0" i="0" u="sng" kern="1200" dirty="0">
                          <a:solidFill>
                            <a:srgbClr val="2F5597"/>
                          </a:solidFill>
                          <a:effectLst/>
                          <a:latin typeface="Arial" panose="020B0604020202020204" pitchFamily="34" charset="0"/>
                          <a:ea typeface="+mn-ea"/>
                          <a:cs typeface="+mn-cs"/>
                        </a:rPr>
                        <a:t>luego de suspensión </a:t>
                      </a:r>
                      <a:endParaRPr lang="es-ES" sz="1200" b="0" i="0" u="none"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p>
                      <a:pPr algn="l" fontAlgn="t"/>
                      <a:endParaRPr lang="es-ES" sz="12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200" b="1" i="0" u="none" strike="noStrike" dirty="0">
                          <a:solidFill>
                            <a:schemeClr val="accent1">
                              <a:lumMod val="75000"/>
                            </a:schemeClr>
                          </a:solidFill>
                          <a:effectLst/>
                          <a:latin typeface="Arial" panose="020B0604020202020204" pitchFamily="34" charset="0"/>
                        </a:rPr>
                        <a:t>CABA</a:t>
                      </a: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endParaRPr lang="es-ES" sz="1200" b="1" i="0" u="none" strike="noStrike" dirty="0">
                        <a:solidFill>
                          <a:schemeClr val="accent1">
                            <a:lumMod val="75000"/>
                          </a:schemeClr>
                        </a:solidFill>
                        <a:effectLst/>
                        <a:latin typeface="Arial" panose="020B0604020202020204" pitchFamily="34" charset="0"/>
                      </a:endParaRPr>
                    </a:p>
                    <a:p>
                      <a:pPr algn="l" fontAlgn="t"/>
                      <a:r>
                        <a:rPr lang="es-ES" sz="1200" b="1" i="0" u="none" strike="noStrike" dirty="0">
                          <a:solidFill>
                            <a:schemeClr val="accent1">
                              <a:lumMod val="75000"/>
                            </a:schemeClr>
                          </a:solidFill>
                          <a:effectLst/>
                          <a:latin typeface="Arial" panose="020B0604020202020204" pitchFamily="34" charset="0"/>
                        </a:rPr>
                        <a:t>PBA</a:t>
                      </a:r>
                    </a:p>
                    <a:p>
                      <a:pPr algn="l" fontAlgn="t"/>
                      <a:endParaRPr lang="es-ES" sz="1200" b="1" i="0" u="none" strike="noStrike" dirty="0">
                        <a:solidFill>
                          <a:schemeClr val="accent1">
                            <a:lumMod val="75000"/>
                          </a:schemeClr>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a:solidFill>
                            <a:schemeClr val="accent1">
                              <a:lumMod val="75000"/>
                            </a:schemeClr>
                          </a:solidFill>
                          <a:effectLst/>
                          <a:latin typeface="Arial" panose="020B0604020202020204" pitchFamily="34" charset="0"/>
                        </a:rPr>
                        <a:t>German Society of Newborn Screening</a:t>
                      </a: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endParaRPr lang="en-US" sz="1200" b="1" i="0" u="none" strike="noStrike" dirty="0">
                        <a:solidFill>
                          <a:schemeClr val="accent1">
                            <a:lumMod val="75000"/>
                          </a:schemeClr>
                        </a:solidFill>
                        <a:effectLst/>
                        <a:latin typeface="Arial" panose="020B0604020202020204" pitchFamily="34" charset="0"/>
                      </a:endParaRPr>
                    </a:p>
                    <a:p>
                      <a:pPr algn="l" fontAlgn="t"/>
                      <a:r>
                        <a:rPr lang="en-US" sz="1200" b="1" i="0" u="none" strike="noStrike" dirty="0">
                          <a:solidFill>
                            <a:schemeClr val="accent1">
                              <a:lumMod val="75000"/>
                            </a:schemeClr>
                          </a:solidFill>
                          <a:effectLst/>
                          <a:latin typeface="Arial" panose="020B0604020202020204" pitchFamily="34" charset="0"/>
                        </a:rPr>
                        <a:t>NBS03 – CLSI</a:t>
                      </a:r>
                    </a:p>
                    <a:p>
                      <a:pPr algn="l" fontAlgn="t"/>
                      <a:r>
                        <a:rPr lang="es-ES" sz="1200" b="0" i="0" u="none" strike="noStrike" dirty="0">
                          <a:solidFill>
                            <a:schemeClr val="accent1">
                              <a:lumMod val="75000"/>
                            </a:schemeClr>
                          </a:solidFill>
                          <a:effectLst/>
                          <a:highlight>
                            <a:srgbClr val="FFFF00"/>
                          </a:highlight>
                          <a:latin typeface="Arial" panose="020B0604020202020204" pitchFamily="34" charset="0"/>
                        </a:rPr>
                        <a:t>Hasta que se suspende uso</a:t>
                      </a:r>
                    </a:p>
                    <a:p>
                      <a:pPr algn="l" fontAlgn="t"/>
                      <a:r>
                        <a:rPr lang="en-US" sz="1200" b="1" i="0" u="none" strike="noStrike" dirty="0">
                          <a:solidFill>
                            <a:schemeClr val="accent1">
                              <a:lumMod val="75000"/>
                            </a:schemeClr>
                          </a:solidFill>
                          <a:effectLst/>
                          <a:latin typeface="Arial" panose="020B0604020202020204" pitchFamily="34" charset="0"/>
                        </a:rPr>
                        <a:t>Newborn Screening for Preterm, Low Birth Weight, and Sick Newborns </a:t>
                      </a:r>
                    </a:p>
                    <a:p>
                      <a:pPr algn="l" fontAlgn="t"/>
                      <a:endParaRPr lang="es-ES" sz="1200" b="1"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TSH</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
        <p:nvSpPr>
          <p:cNvPr id="10" name="CuadroTexto 9">
            <a:extLst>
              <a:ext uri="{FF2B5EF4-FFF2-40B4-BE49-F238E27FC236}">
                <a16:creationId xmlns:a16="http://schemas.microsoft.com/office/drawing/2014/main" id="{67A3396D-DADD-4496-9CEF-5CC1FB9AC5BE}"/>
              </a:ext>
            </a:extLst>
          </p:cNvPr>
          <p:cNvSpPr txBox="1"/>
          <p:nvPr/>
        </p:nvSpPr>
        <p:spPr>
          <a:xfrm>
            <a:off x="177553" y="4510800"/>
            <a:ext cx="6175793" cy="1631216"/>
          </a:xfrm>
          <a:prstGeom prst="rect">
            <a:avLst/>
          </a:prstGeom>
          <a:noFill/>
        </p:spPr>
        <p:txBody>
          <a:bodyPr wrap="none" rtlCol="0">
            <a:spAutoFit/>
          </a:bodyPr>
          <a:lstStyle/>
          <a:p>
            <a:pPr eaLnBrk="1" hangingPunct="1"/>
            <a:r>
              <a:rPr lang="es-ES" altLang="es-ES_tradnl" sz="1800" dirty="0">
                <a:solidFill>
                  <a:srgbClr val="002060"/>
                </a:solidFill>
              </a:rPr>
              <a:t>Dopamina</a:t>
            </a:r>
          </a:p>
          <a:p>
            <a:pPr marL="285750" indent="-285750" eaLnBrk="1" hangingPunct="1">
              <a:buFont typeface="Wingdings" panose="05000000000000000000" pitchFamily="2" charset="2"/>
              <a:buChar char="ü"/>
            </a:pPr>
            <a:r>
              <a:rPr lang="es-ES" altLang="es-ES_tradnl" sz="1600" dirty="0">
                <a:solidFill>
                  <a:srgbClr val="0070C0"/>
                </a:solidFill>
              </a:rPr>
              <a:t>Suprime TSH.</a:t>
            </a:r>
          </a:p>
          <a:p>
            <a:pPr marL="285750" indent="-285750" eaLnBrk="1" hangingPunct="1">
              <a:buFont typeface="Wingdings" panose="05000000000000000000" pitchFamily="2" charset="2"/>
              <a:buChar char="ü"/>
            </a:pPr>
            <a:r>
              <a:rPr lang="es-ES" altLang="es-ES_tradnl" sz="1600" dirty="0">
                <a:solidFill>
                  <a:srgbClr val="0070C0"/>
                </a:solidFill>
              </a:rPr>
              <a:t>BajaT4, T4 libre, T3, y T3 libre.</a:t>
            </a:r>
          </a:p>
          <a:p>
            <a:pPr marL="285750" indent="-285750" eaLnBrk="1" hangingPunct="1">
              <a:buFont typeface="Wingdings" panose="05000000000000000000" pitchFamily="2" charset="2"/>
              <a:buChar char="ü"/>
            </a:pPr>
            <a:r>
              <a:rPr lang="es-ES" altLang="es-ES_tradnl" sz="1600" dirty="0">
                <a:solidFill>
                  <a:srgbClr val="0070C0"/>
                </a:solidFill>
              </a:rPr>
              <a:t>Lleva a hipotiroidismo secundario.</a:t>
            </a:r>
          </a:p>
          <a:p>
            <a:pPr marL="285750" indent="-285750" eaLnBrk="1" hangingPunct="1">
              <a:buFont typeface="Wingdings" panose="05000000000000000000" pitchFamily="2" charset="2"/>
              <a:buChar char="ü"/>
            </a:pPr>
            <a:r>
              <a:rPr lang="es-ES" altLang="es-ES_tradnl" sz="1600" dirty="0">
                <a:solidFill>
                  <a:srgbClr val="0070C0"/>
                </a:solidFill>
              </a:rPr>
              <a:t>Agrava el pronóstico hasta la implementación de reemplazo tiroidea.</a:t>
            </a:r>
          </a:p>
          <a:p>
            <a:endParaRPr lang="es-AR" dirty="0"/>
          </a:p>
        </p:txBody>
      </p:sp>
      <p:sp>
        <p:nvSpPr>
          <p:cNvPr id="11" name="TextBox 6">
            <a:extLst>
              <a:ext uri="{FF2B5EF4-FFF2-40B4-BE49-F238E27FC236}">
                <a16:creationId xmlns:a16="http://schemas.microsoft.com/office/drawing/2014/main" id="{14A4777B-7CD1-4BC9-B705-C809EB08EBB3}"/>
              </a:ext>
            </a:extLst>
          </p:cNvPr>
          <p:cNvSpPr txBox="1"/>
          <p:nvPr/>
        </p:nvSpPr>
        <p:spPr>
          <a:xfrm>
            <a:off x="384628" y="5969497"/>
            <a:ext cx="3720648" cy="830997"/>
          </a:xfrm>
          <a:prstGeom prst="rect">
            <a:avLst/>
          </a:prstGeom>
          <a:solidFill>
            <a:schemeClr val="bg1"/>
          </a:solidFill>
        </p:spPr>
        <p:txBody>
          <a:bodyPr wrap="square">
            <a:spAutoFit/>
          </a:bodyPr>
          <a:lstStyle/>
          <a:p>
            <a:pPr eaLnBrk="1" fontAlgn="auto" hangingPunct="1">
              <a:spcBef>
                <a:spcPts val="0"/>
              </a:spcBef>
              <a:spcAft>
                <a:spcPts val="0"/>
              </a:spcAft>
              <a:defRPr/>
            </a:pPr>
            <a:r>
              <a:rPr lang="en-US" sz="1200" i="1" dirty="0" err="1">
                <a:solidFill>
                  <a:srgbClr val="002060"/>
                </a:solidFill>
                <a:latin typeface="+mn-lt"/>
                <a:cs typeface="+mn-cs"/>
              </a:rPr>
              <a:t>Wartofsky</a:t>
            </a:r>
            <a:r>
              <a:rPr lang="en-US" sz="1200" i="1" dirty="0">
                <a:solidFill>
                  <a:srgbClr val="002060"/>
                </a:solidFill>
                <a:latin typeface="+mn-lt"/>
                <a:cs typeface="+mn-cs"/>
              </a:rPr>
              <a:t> L, </a:t>
            </a:r>
            <a:r>
              <a:rPr lang="en-US" sz="1200" i="1" dirty="0" err="1">
                <a:solidFill>
                  <a:srgbClr val="002060"/>
                </a:solidFill>
                <a:latin typeface="+mn-lt"/>
                <a:cs typeface="+mn-cs"/>
              </a:rPr>
              <a:t>Burman</a:t>
            </a:r>
            <a:r>
              <a:rPr lang="en-US" sz="1200" i="1" dirty="0">
                <a:solidFill>
                  <a:srgbClr val="002060"/>
                </a:solidFill>
                <a:latin typeface="+mn-lt"/>
                <a:cs typeface="+mn-cs"/>
              </a:rPr>
              <a:t> KD. Alterations in thyroid function in patients with systemic illness:</a:t>
            </a:r>
          </a:p>
          <a:p>
            <a:pPr eaLnBrk="1" fontAlgn="auto" hangingPunct="1">
              <a:spcBef>
                <a:spcPts val="0"/>
              </a:spcBef>
              <a:spcAft>
                <a:spcPts val="0"/>
              </a:spcAft>
              <a:defRPr/>
            </a:pPr>
            <a:r>
              <a:rPr lang="en-US" sz="1200" i="1" dirty="0">
                <a:solidFill>
                  <a:srgbClr val="002060"/>
                </a:solidFill>
                <a:latin typeface="+mn-lt"/>
                <a:cs typeface="+mn-cs"/>
              </a:rPr>
              <a:t>the ‘‘</a:t>
            </a:r>
            <a:r>
              <a:rPr lang="en-US" sz="1200" i="1" dirty="0" err="1">
                <a:solidFill>
                  <a:srgbClr val="002060"/>
                </a:solidFill>
                <a:latin typeface="+mn-lt"/>
                <a:cs typeface="+mn-cs"/>
              </a:rPr>
              <a:t>euthyroid</a:t>
            </a:r>
            <a:r>
              <a:rPr lang="en-US" sz="1200" i="1" dirty="0">
                <a:solidFill>
                  <a:srgbClr val="002060"/>
                </a:solidFill>
                <a:latin typeface="+mn-lt"/>
                <a:cs typeface="+mn-cs"/>
              </a:rPr>
              <a:t> sick syndrome’’. </a:t>
            </a:r>
            <a:r>
              <a:rPr lang="en-US" sz="1200" i="1" dirty="0" err="1">
                <a:solidFill>
                  <a:srgbClr val="002060"/>
                </a:solidFill>
                <a:latin typeface="+mn-lt"/>
                <a:cs typeface="+mn-cs"/>
              </a:rPr>
              <a:t>Endocr</a:t>
            </a:r>
            <a:r>
              <a:rPr lang="en-US" sz="1200" i="1" dirty="0">
                <a:solidFill>
                  <a:srgbClr val="002060"/>
                </a:solidFill>
                <a:latin typeface="+mn-lt"/>
                <a:cs typeface="+mn-cs"/>
              </a:rPr>
              <a:t> Rev 1982;3:164–217.</a:t>
            </a:r>
          </a:p>
        </p:txBody>
      </p:sp>
      <p:pic>
        <p:nvPicPr>
          <p:cNvPr id="6" name="Imagen 5">
            <a:extLst>
              <a:ext uri="{FF2B5EF4-FFF2-40B4-BE49-F238E27FC236}">
                <a16:creationId xmlns:a16="http://schemas.microsoft.com/office/drawing/2014/main" id="{CD7BF529-9353-4571-9B65-403CAFECF90D}"/>
              </a:ext>
            </a:extLst>
          </p:cNvPr>
          <p:cNvPicPr>
            <a:picLocks noChangeAspect="1"/>
          </p:cNvPicPr>
          <p:nvPr/>
        </p:nvPicPr>
        <p:blipFill>
          <a:blip r:embed="rId3"/>
          <a:stretch>
            <a:fillRect/>
          </a:stretch>
        </p:blipFill>
        <p:spPr>
          <a:xfrm>
            <a:off x="5977921" y="4548433"/>
            <a:ext cx="6267450" cy="1035176"/>
          </a:xfrm>
          <a:prstGeom prst="rect">
            <a:avLst/>
          </a:prstGeom>
        </p:spPr>
      </p:pic>
      <p:sp>
        <p:nvSpPr>
          <p:cNvPr id="7" name="CuadroTexto 6">
            <a:extLst>
              <a:ext uri="{FF2B5EF4-FFF2-40B4-BE49-F238E27FC236}">
                <a16:creationId xmlns:a16="http://schemas.microsoft.com/office/drawing/2014/main" id="{319BB9A4-6695-4C0D-80D4-711527DCB8DD}"/>
              </a:ext>
            </a:extLst>
          </p:cNvPr>
          <p:cNvSpPr txBox="1"/>
          <p:nvPr/>
        </p:nvSpPr>
        <p:spPr>
          <a:xfrm>
            <a:off x="7990401" y="5616846"/>
            <a:ext cx="4201599" cy="369332"/>
          </a:xfrm>
          <a:prstGeom prst="rect">
            <a:avLst/>
          </a:prstGeom>
          <a:noFill/>
        </p:spPr>
        <p:txBody>
          <a:bodyPr wrap="none" rtlCol="0">
            <a:spAutoFit/>
          </a:bodyPr>
          <a:lstStyle/>
          <a:p>
            <a:r>
              <a:rPr lang="en-US" dirty="0" err="1"/>
              <a:t>Pediatr</a:t>
            </a:r>
            <a:r>
              <a:rPr lang="en-US" dirty="0"/>
              <a:t> Crit Care Med 2006 Vol. 7, No. 3 24</a:t>
            </a:r>
            <a:endParaRPr lang="es-AR" dirty="0"/>
          </a:p>
        </p:txBody>
      </p:sp>
    </p:spTree>
    <p:extLst>
      <p:ext uri="{BB962C8B-B14F-4D97-AF65-F5344CB8AC3E}">
        <p14:creationId xmlns:p14="http://schemas.microsoft.com/office/powerpoint/2010/main" val="3926961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11" y="0"/>
            <a:ext cx="12192000" cy="6858000"/>
          </a:xfrm>
          <a:prstGeom prst="rect">
            <a:avLst/>
          </a:prstGeom>
        </p:spPr>
      </p:pic>
      <p:pic>
        <p:nvPicPr>
          <p:cNvPr id="6" name="Picture 2">
            <a:extLst>
              <a:ext uri="{FF2B5EF4-FFF2-40B4-BE49-F238E27FC236}">
                <a16:creationId xmlns:a16="http://schemas.microsoft.com/office/drawing/2014/main" id="{C7C15C8E-43A0-4452-9368-CBB66F86E5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66" y="685800"/>
            <a:ext cx="5022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D7DD53-FDC4-4AC8-9F75-D1D0E4EE4A70}"/>
              </a:ext>
            </a:extLst>
          </p:cNvPr>
          <p:cNvSpPr txBox="1"/>
          <p:nvPr/>
        </p:nvSpPr>
        <p:spPr>
          <a:xfrm>
            <a:off x="1225118" y="5349875"/>
            <a:ext cx="1678473" cy="369332"/>
          </a:xfrm>
          <a:prstGeom prst="rect">
            <a:avLst/>
          </a:prstGeom>
          <a:noFill/>
        </p:spPr>
        <p:txBody>
          <a:bodyPr wrap="none" rtlCol="0">
            <a:spAutoFit/>
          </a:bodyPr>
          <a:lstStyle/>
          <a:p>
            <a:r>
              <a:rPr lang="es-AR" altLang="es-ES" sz="1200" dirty="0">
                <a:solidFill>
                  <a:srgbClr val="002060"/>
                </a:solidFill>
                <a:latin typeface="Arial" panose="020B0604020202020204" pitchFamily="34" charset="0"/>
              </a:rPr>
              <a:t>Van den </a:t>
            </a:r>
            <a:r>
              <a:rPr lang="es-AR" altLang="es-ES" sz="1200" dirty="0" err="1">
                <a:solidFill>
                  <a:srgbClr val="002060"/>
                </a:solidFill>
                <a:latin typeface="Arial" panose="020B0604020202020204" pitchFamily="34" charset="0"/>
              </a:rPr>
              <a:t>Berghe</a:t>
            </a:r>
            <a:r>
              <a:rPr lang="es-AR" altLang="es-ES" sz="1200" dirty="0">
                <a:solidFill>
                  <a:srgbClr val="002060"/>
                </a:solidFill>
                <a:latin typeface="Arial" panose="020B0604020202020204" pitchFamily="34" charset="0"/>
              </a:rPr>
              <a:t> et al</a:t>
            </a:r>
            <a:r>
              <a:rPr lang="es-AR" altLang="es-ES" sz="1800" dirty="0">
                <a:solidFill>
                  <a:srgbClr val="0070C0"/>
                </a:solidFill>
                <a:latin typeface="Arial" panose="020B0604020202020204" pitchFamily="34" charset="0"/>
              </a:rPr>
              <a:t>.</a:t>
            </a:r>
            <a:endParaRPr lang="es-AR" dirty="0"/>
          </a:p>
        </p:txBody>
      </p:sp>
      <p:sp>
        <p:nvSpPr>
          <p:cNvPr id="7" name="1 CuadroTexto">
            <a:extLst>
              <a:ext uri="{FF2B5EF4-FFF2-40B4-BE49-F238E27FC236}">
                <a16:creationId xmlns:a16="http://schemas.microsoft.com/office/drawing/2014/main" id="{09FBC51D-A0D5-4274-8471-6A8DC645BDBB}"/>
              </a:ext>
            </a:extLst>
          </p:cNvPr>
          <p:cNvSpPr txBox="1"/>
          <p:nvPr/>
        </p:nvSpPr>
        <p:spPr>
          <a:xfrm>
            <a:off x="368948" y="0"/>
            <a:ext cx="6901864" cy="646331"/>
          </a:xfrm>
          <a:prstGeom prst="rect">
            <a:avLst/>
          </a:prstGeom>
          <a:noFill/>
        </p:spPr>
        <p:txBody>
          <a:bodyPr wrap="square">
            <a:spAutoFit/>
          </a:bodyPr>
          <a:lstStyle/>
          <a:p>
            <a:pPr eaLnBrk="1" hangingPunct="1">
              <a:defRPr/>
            </a:pPr>
            <a:r>
              <a:rPr lang="es-ES" b="1" dirty="0">
                <a:solidFill>
                  <a:srgbClr val="002060"/>
                </a:solidFill>
              </a:rPr>
              <a:t>Efecto de la infusión/retirada de dopamina sobre las concentraciones plasmáticas de TSH y de T4 y T3</a:t>
            </a:r>
            <a:endParaRPr lang="es-ES" dirty="0">
              <a:solidFill>
                <a:schemeClr val="tx2">
                  <a:lumMod val="60000"/>
                  <a:lumOff val="40000"/>
                </a:schemeClr>
              </a:solidFill>
            </a:endParaRPr>
          </a:p>
        </p:txBody>
      </p:sp>
      <p:sp>
        <p:nvSpPr>
          <p:cNvPr id="10" name="CuadroTexto 9">
            <a:extLst>
              <a:ext uri="{FF2B5EF4-FFF2-40B4-BE49-F238E27FC236}">
                <a16:creationId xmlns:a16="http://schemas.microsoft.com/office/drawing/2014/main" id="{ADC707A8-B0C4-49D9-BD78-C5F625726FEC}"/>
              </a:ext>
            </a:extLst>
          </p:cNvPr>
          <p:cNvSpPr txBox="1"/>
          <p:nvPr/>
        </p:nvSpPr>
        <p:spPr>
          <a:xfrm>
            <a:off x="5592932" y="2663794"/>
            <a:ext cx="6241001" cy="2339102"/>
          </a:xfrm>
          <a:prstGeom prst="rect">
            <a:avLst/>
          </a:prstGeom>
          <a:noFill/>
        </p:spPr>
        <p:txBody>
          <a:bodyPr wrap="square" rtlCol="0">
            <a:spAutoFit/>
          </a:bodyPr>
          <a:lstStyle/>
          <a:p>
            <a:pPr eaLnBrk="1" hangingPunct="1"/>
            <a:r>
              <a:rPr lang="es-ES" altLang="es-ES_tradnl" sz="1800" dirty="0">
                <a:solidFill>
                  <a:srgbClr val="002060"/>
                </a:solidFill>
              </a:rPr>
              <a:t>Dopamina</a:t>
            </a:r>
          </a:p>
          <a:p>
            <a:pPr marL="285750" indent="-285750" algn="just" eaLnBrk="1" hangingPunct="1">
              <a:buFont typeface="Wingdings" panose="05000000000000000000" pitchFamily="2" charset="2"/>
              <a:buChar char="ü"/>
            </a:pPr>
            <a:r>
              <a:rPr lang="es-ES" altLang="es-ES_tradnl" sz="1600" dirty="0">
                <a:solidFill>
                  <a:srgbClr val="002060"/>
                </a:solidFill>
              </a:rPr>
              <a:t>Durante la infusión de Dopamina, </a:t>
            </a:r>
            <a:r>
              <a:rPr lang="es-ES" altLang="es-ES_tradnl" sz="1600" b="1" dirty="0">
                <a:solidFill>
                  <a:srgbClr val="002060"/>
                </a:solidFill>
              </a:rPr>
              <a:t>los niveles de TSH se suprimen</a:t>
            </a:r>
            <a:r>
              <a:rPr lang="es-ES" altLang="es-ES_tradnl" sz="1600" dirty="0">
                <a:solidFill>
                  <a:srgbClr val="002060"/>
                </a:solidFill>
              </a:rPr>
              <a:t>, mientras que a los 20 minutos de la retirada, la liberación de TSH muestra un rebote, con niveles más altos al día siguiente de la retirada de la dopamina. </a:t>
            </a:r>
          </a:p>
          <a:p>
            <a:pPr marL="285750" indent="-285750" algn="just" eaLnBrk="1" hangingPunct="1">
              <a:buFont typeface="Wingdings" panose="05000000000000000000" pitchFamily="2" charset="2"/>
              <a:buChar char="ü"/>
            </a:pPr>
            <a:endParaRPr lang="es-ES" altLang="es-ES_tradnl" sz="1600" dirty="0">
              <a:solidFill>
                <a:srgbClr val="002060"/>
              </a:solidFill>
            </a:endParaRPr>
          </a:p>
          <a:p>
            <a:pPr marL="285750" indent="-285750" algn="just" eaLnBrk="1" hangingPunct="1">
              <a:buFont typeface="Wingdings" panose="05000000000000000000" pitchFamily="2" charset="2"/>
              <a:buChar char="ü"/>
            </a:pPr>
            <a:r>
              <a:rPr lang="es-ES" altLang="es-ES_tradnl" sz="1600" dirty="0">
                <a:solidFill>
                  <a:srgbClr val="002060"/>
                </a:solidFill>
              </a:rPr>
              <a:t>24 horas después de la retirada de la Dopamina, las concentraciones plasmáticas de T4 y T3 son mucho más elevadas que durante la infusión de dopamina.</a:t>
            </a:r>
            <a:endParaRPr lang="es-AR" dirty="0">
              <a:solidFill>
                <a:srgbClr val="002060"/>
              </a:solidFill>
            </a:endParaRPr>
          </a:p>
        </p:txBody>
      </p:sp>
    </p:spTree>
    <p:extLst>
      <p:ext uri="{BB962C8B-B14F-4D97-AF65-F5344CB8AC3E}">
        <p14:creationId xmlns:p14="http://schemas.microsoft.com/office/powerpoint/2010/main" val="1452646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ítulo 1">
            <a:extLst>
              <a:ext uri="{FF2B5EF4-FFF2-40B4-BE49-F238E27FC236}">
                <a16:creationId xmlns:a16="http://schemas.microsoft.com/office/drawing/2014/main" id="{AF701D53-B8EF-46EC-A21C-EB38485B69B5}"/>
              </a:ext>
            </a:extLst>
          </p:cNvPr>
          <p:cNvSpPr txBox="1">
            <a:spLocks/>
          </p:cNvSpPr>
          <p:nvPr/>
        </p:nvSpPr>
        <p:spPr bwMode="auto">
          <a:xfrm>
            <a:off x="258181" y="-23352"/>
            <a:ext cx="83454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err="1">
                <a:solidFill>
                  <a:srgbClr val="7030A0"/>
                </a:solidFill>
              </a:rPr>
              <a:t>Situaciones</a:t>
            </a:r>
            <a:r>
              <a:rPr lang="en-US" b="1" dirty="0">
                <a:solidFill>
                  <a:srgbClr val="7030A0"/>
                </a:solidFill>
              </a:rPr>
              <a:t> que </a:t>
            </a:r>
            <a:r>
              <a:rPr lang="en-US" b="1" dirty="0" err="1">
                <a:solidFill>
                  <a:srgbClr val="7030A0"/>
                </a:solidFill>
              </a:rPr>
              <a:t>Requieren</a:t>
            </a:r>
            <a:endParaRPr lang="en-US" b="1" dirty="0">
              <a:solidFill>
                <a:srgbClr val="7030A0"/>
              </a:solidFill>
            </a:endParaRPr>
          </a:p>
          <a:p>
            <a:r>
              <a:rPr lang="en-US" b="1" dirty="0" err="1">
                <a:solidFill>
                  <a:srgbClr val="7030A0"/>
                </a:solidFill>
              </a:rPr>
              <a:t>Recolección</a:t>
            </a:r>
            <a:r>
              <a:rPr lang="en-US" b="1" dirty="0">
                <a:solidFill>
                  <a:srgbClr val="7030A0"/>
                </a:solidFill>
              </a:rPr>
              <a:t> de 2da </a:t>
            </a:r>
            <a:r>
              <a:rPr lang="en-US" b="1" dirty="0" err="1">
                <a:solidFill>
                  <a:srgbClr val="7030A0"/>
                </a:solidFill>
              </a:rPr>
              <a:t>Muestra</a:t>
            </a:r>
            <a:endParaRPr lang="es-AR" dirty="0"/>
          </a:p>
        </p:txBody>
      </p:sp>
      <p:graphicFrame>
        <p:nvGraphicFramePr>
          <p:cNvPr id="9" name="Tabla 8">
            <a:extLst>
              <a:ext uri="{FF2B5EF4-FFF2-40B4-BE49-F238E27FC236}">
                <a16:creationId xmlns:a16="http://schemas.microsoft.com/office/drawing/2014/main" id="{E13C1A7D-3CB9-465E-B861-B892700239AC}"/>
              </a:ext>
            </a:extLst>
          </p:cNvPr>
          <p:cNvGraphicFramePr>
            <a:graphicFrameLocks noGrp="1"/>
          </p:cNvGraphicFramePr>
          <p:nvPr>
            <p:extLst>
              <p:ext uri="{D42A27DB-BD31-4B8C-83A1-F6EECF244321}">
                <p14:modId xmlns:p14="http://schemas.microsoft.com/office/powerpoint/2010/main" val="1777433128"/>
              </p:ext>
            </p:extLst>
          </p:nvPr>
        </p:nvGraphicFramePr>
        <p:xfrm>
          <a:off x="243002" y="1394286"/>
          <a:ext cx="11705994" cy="2522422"/>
        </p:xfrm>
        <a:graphic>
          <a:graphicData uri="http://schemas.openxmlformats.org/drawingml/2006/table">
            <a:tbl>
              <a:tblPr firstRow="1" bandRow="1">
                <a:tableStyleId>{5C22544A-7EE6-4342-B048-85BDC9FD1C3A}</a:tableStyleId>
              </a:tblPr>
              <a:tblGrid>
                <a:gridCol w="2942053">
                  <a:extLst>
                    <a:ext uri="{9D8B030D-6E8A-4147-A177-3AD203B41FA5}">
                      <a16:colId xmlns:a16="http://schemas.microsoft.com/office/drawing/2014/main" val="1122720573"/>
                    </a:ext>
                  </a:extLst>
                </a:gridCol>
                <a:gridCol w="3135846">
                  <a:extLst>
                    <a:ext uri="{9D8B030D-6E8A-4147-A177-3AD203B41FA5}">
                      <a16:colId xmlns:a16="http://schemas.microsoft.com/office/drawing/2014/main" val="1697277551"/>
                    </a:ext>
                  </a:extLst>
                </a:gridCol>
                <a:gridCol w="2728144">
                  <a:extLst>
                    <a:ext uri="{9D8B030D-6E8A-4147-A177-3AD203B41FA5}">
                      <a16:colId xmlns:a16="http://schemas.microsoft.com/office/drawing/2014/main" val="909795549"/>
                    </a:ext>
                  </a:extLst>
                </a:gridCol>
                <a:gridCol w="2899951">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226550">
                <a:tc>
                  <a:txBody>
                    <a:bodyPr/>
                    <a:lstStyle/>
                    <a:p>
                      <a:pPr algn="l" fontAlgn="t"/>
                      <a:r>
                        <a:rPr lang="es-ES" sz="1800" b="0" i="0" u="none" strike="noStrike" dirty="0">
                          <a:solidFill>
                            <a:schemeClr val="bg1"/>
                          </a:solidFill>
                          <a:effectLst/>
                          <a:latin typeface="Arial" panose="020B0604020202020204" pitchFamily="34" charset="0"/>
                        </a:rPr>
                        <a:t>RN en circulación extracorpórea (ECLS -</a:t>
                      </a:r>
                      <a:r>
                        <a:rPr lang="es-ES" sz="1800" b="0" i="0" u="none" strike="noStrike" dirty="0" err="1">
                          <a:solidFill>
                            <a:schemeClr val="bg1"/>
                          </a:solidFill>
                          <a:effectLst/>
                          <a:latin typeface="Arial" panose="020B0604020202020204" pitchFamily="34" charset="0"/>
                        </a:rPr>
                        <a:t>extracorporeal</a:t>
                      </a:r>
                      <a:r>
                        <a:rPr lang="es-ES" sz="1800" b="0" i="0" u="none" strike="noStrike" dirty="0">
                          <a:solidFill>
                            <a:schemeClr val="bg1"/>
                          </a:solidFill>
                          <a:effectLst/>
                          <a:latin typeface="Arial" panose="020B0604020202020204" pitchFamily="34" charset="0"/>
                        </a:rPr>
                        <a:t> </a:t>
                      </a:r>
                      <a:r>
                        <a:rPr lang="es-ES" sz="1800" b="0" i="0" u="none" strike="noStrike" dirty="0" err="1">
                          <a:solidFill>
                            <a:schemeClr val="bg1"/>
                          </a:solidFill>
                          <a:effectLst/>
                          <a:latin typeface="Arial" panose="020B0604020202020204" pitchFamily="34" charset="0"/>
                        </a:rPr>
                        <a:t>life</a:t>
                      </a:r>
                      <a:r>
                        <a:rPr lang="es-ES" sz="1800" b="0" i="0" u="none" strike="noStrike" dirty="0">
                          <a:solidFill>
                            <a:schemeClr val="bg1"/>
                          </a:solidFill>
                          <a:effectLst/>
                          <a:latin typeface="Arial" panose="020B0604020202020204" pitchFamily="34" charset="0"/>
                        </a:rPr>
                        <a:t> </a:t>
                      </a:r>
                      <a:r>
                        <a:rPr lang="es-ES" sz="1800" b="0" i="0" u="none" strike="noStrike" dirty="0" err="1">
                          <a:solidFill>
                            <a:schemeClr val="bg1"/>
                          </a:solidFill>
                          <a:effectLst/>
                          <a:latin typeface="Arial" panose="020B0604020202020204" pitchFamily="34" charset="0"/>
                        </a:rPr>
                        <a:t>support</a:t>
                      </a:r>
                      <a:r>
                        <a:rPr lang="es-ES" sz="1800" b="0" i="0" u="none" strike="noStrike" dirty="0">
                          <a:solidFill>
                            <a:schemeClr val="bg1"/>
                          </a:solidFill>
                          <a:effectLst/>
                          <a:latin typeface="Arial" panose="020B0604020202020204" pitchFamily="34" charset="0"/>
                        </a:rPr>
                        <a:t> )</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800" b="0" i="0" u="sng" strike="noStrike" dirty="0">
                          <a:solidFill>
                            <a:schemeClr val="accent1">
                              <a:lumMod val="75000"/>
                            </a:schemeClr>
                          </a:solidFill>
                          <a:effectLst/>
                          <a:latin typeface="Arial" panose="020B0604020202020204" pitchFamily="34" charset="0"/>
                        </a:rPr>
                        <a:t>1ra Pre</a:t>
                      </a:r>
                    </a:p>
                    <a:p>
                      <a:pPr algn="l" fontAlgn="t"/>
                      <a:r>
                        <a:rPr lang="es-AR" sz="1800" b="0" i="0" u="sng" strike="noStrike" dirty="0">
                          <a:solidFill>
                            <a:schemeClr val="accent1">
                              <a:lumMod val="75000"/>
                            </a:schemeClr>
                          </a:solidFill>
                          <a:effectLst/>
                          <a:latin typeface="Arial" panose="020B0604020202020204" pitchFamily="34" charset="0"/>
                        </a:rPr>
                        <a:t>2da 72 </a:t>
                      </a:r>
                      <a:r>
                        <a:rPr lang="es-AR" sz="1800" b="0" i="0" u="sng" strike="noStrike" dirty="0" err="1">
                          <a:solidFill>
                            <a:schemeClr val="accent1">
                              <a:lumMod val="75000"/>
                            </a:schemeClr>
                          </a:solidFill>
                          <a:effectLst/>
                          <a:latin typeface="Arial" panose="020B0604020202020204" pitchFamily="34" charset="0"/>
                        </a:rPr>
                        <a:t>hs</a:t>
                      </a:r>
                      <a:endParaRPr lang="es-AR" sz="1800" b="0" i="0" u="sng" strike="noStrike" dirty="0">
                        <a:solidFill>
                          <a:schemeClr val="accent1">
                            <a:lumMod val="75000"/>
                          </a:schemeClr>
                        </a:solidFill>
                        <a:effectLst/>
                        <a:latin typeface="Arial" panose="020B0604020202020204" pitchFamily="34" charset="0"/>
                      </a:endParaRPr>
                    </a:p>
                    <a:p>
                      <a:pPr algn="l" fontAlgn="t"/>
                      <a:endParaRPr lang="es-AR" sz="1800" b="0" i="0" u="none" strike="noStrike" dirty="0">
                        <a:solidFill>
                          <a:schemeClr val="accent1">
                            <a:lumMod val="75000"/>
                          </a:schemeClr>
                        </a:solidFill>
                        <a:effectLst/>
                        <a:latin typeface="Arial" panose="020B0604020202020204" pitchFamily="34" charset="0"/>
                      </a:endParaRPr>
                    </a:p>
                    <a:p>
                      <a:pPr algn="l" fontAlgn="t"/>
                      <a:r>
                        <a:rPr lang="es-ES" sz="1200" b="0" i="0" u="none" strike="noStrike" dirty="0">
                          <a:solidFill>
                            <a:schemeClr val="accent1">
                              <a:lumMod val="75000"/>
                            </a:schemeClr>
                          </a:solidFill>
                          <a:effectLst/>
                          <a:latin typeface="Arial" panose="020B0604020202020204" pitchFamily="34" charset="0"/>
                        </a:rPr>
                        <a:t>Una muestra recogida después de una ECLS es una muestra </a:t>
                      </a:r>
                      <a:r>
                        <a:rPr lang="es-ES" sz="1200" b="0" i="0" u="none" strike="noStrike" dirty="0" err="1">
                          <a:solidFill>
                            <a:schemeClr val="accent1">
                              <a:lumMod val="75000"/>
                            </a:schemeClr>
                          </a:solidFill>
                          <a:effectLst/>
                          <a:latin typeface="Arial" panose="020B0604020202020204" pitchFamily="34" charset="0"/>
                        </a:rPr>
                        <a:t>postransfusional</a:t>
                      </a:r>
                      <a:r>
                        <a:rPr lang="es-ES" sz="1200" b="0" i="0" u="none" strike="noStrike" dirty="0">
                          <a:solidFill>
                            <a:schemeClr val="accent1">
                              <a:lumMod val="75000"/>
                            </a:schemeClr>
                          </a:solidFill>
                          <a:effectLst/>
                          <a:latin typeface="Arial" panose="020B0604020202020204" pitchFamily="34" charset="0"/>
                        </a:rPr>
                        <a:t> porque expone al recién nacido a glóbulos rojos de donante. </a:t>
                      </a:r>
                    </a:p>
                    <a:p>
                      <a:pPr marL="0" marR="0" lvl="0" indent="0" algn="l" defTabSz="914400" rtl="0" eaLnBrk="1" fontAlgn="t" latinLnBrk="0" hangingPunct="1">
                        <a:lnSpc>
                          <a:spcPct val="100000"/>
                        </a:lnSpc>
                        <a:spcBef>
                          <a:spcPts val="0"/>
                        </a:spcBef>
                        <a:spcAft>
                          <a:spcPts val="0"/>
                        </a:spcAft>
                        <a:buClrTx/>
                        <a:buSzTx/>
                        <a:buFontTx/>
                        <a:buNone/>
                        <a:tabLst/>
                        <a:defRPr/>
                      </a:pPr>
                      <a:r>
                        <a:rPr lang="es-ES" sz="1200" b="0" i="0" u="none" strike="noStrike" dirty="0">
                          <a:solidFill>
                            <a:schemeClr val="accent1">
                              <a:lumMod val="75000"/>
                            </a:schemeClr>
                          </a:solidFill>
                          <a:effectLst/>
                          <a:highlight>
                            <a:srgbClr val="FFFF00"/>
                          </a:highlight>
                          <a:latin typeface="Arial" panose="020B0604020202020204" pitchFamily="34" charset="0"/>
                        </a:rPr>
                        <a:t>Duración del efecto: 3 – 7 días</a:t>
                      </a:r>
                    </a:p>
                    <a:p>
                      <a:pPr algn="l" fontAlgn="t"/>
                      <a:endParaRPr lang="es-AR" sz="12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PBA</a:t>
                      </a:r>
                    </a:p>
                    <a:p>
                      <a:pPr algn="l" fontAlgn="t"/>
                      <a:endParaRPr lang="es-ES" sz="1800" b="0" i="0" u="none" strike="noStrike" dirty="0">
                        <a:solidFill>
                          <a:schemeClr val="accent1">
                            <a:lumMod val="75000"/>
                          </a:schemeClr>
                        </a:solidFill>
                        <a:effectLst/>
                        <a:latin typeface="Arial" panose="020B0604020202020204" pitchFamily="34" charset="0"/>
                      </a:endParaRPr>
                    </a:p>
                    <a:p>
                      <a:pPr algn="l" fontAlgn="t"/>
                      <a:endParaRPr lang="es-ES" sz="1800" b="0" i="0" u="none" strike="noStrike" dirty="0">
                        <a:solidFill>
                          <a:schemeClr val="accent1">
                            <a:lumMod val="75000"/>
                          </a:schemeClr>
                        </a:solidFill>
                        <a:effectLst/>
                        <a:latin typeface="Arial" panose="020B0604020202020204" pitchFamily="34" charset="0"/>
                      </a:endParaRPr>
                    </a:p>
                    <a:p>
                      <a:pPr algn="l" fontAlgn="t"/>
                      <a:r>
                        <a:rPr lang="en-US" sz="1400" b="1" i="0" u="none" strike="noStrike" dirty="0">
                          <a:solidFill>
                            <a:schemeClr val="accent1">
                              <a:lumMod val="75000"/>
                            </a:schemeClr>
                          </a:solidFill>
                          <a:effectLst/>
                          <a:latin typeface="Arial" panose="020B0604020202020204" pitchFamily="34" charset="0"/>
                        </a:rPr>
                        <a:t>NBS03 – CLSI</a:t>
                      </a:r>
                    </a:p>
                    <a:p>
                      <a:pPr algn="l" fontAlgn="t"/>
                      <a:r>
                        <a:rPr lang="en-US" sz="1400" b="1" i="0" u="none" strike="noStrike" dirty="0">
                          <a:solidFill>
                            <a:schemeClr val="accent1">
                              <a:lumMod val="75000"/>
                            </a:schemeClr>
                          </a:solidFill>
                          <a:effectLst/>
                          <a:latin typeface="Arial" panose="020B0604020202020204" pitchFamily="34" charset="0"/>
                        </a:rPr>
                        <a:t>Newborn Screening for Preterm, Low Birth Weight, and Sick Newborns </a:t>
                      </a:r>
                    </a:p>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Todo</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graphicFrame>
        <p:nvGraphicFramePr>
          <p:cNvPr id="10" name="Tabla 9">
            <a:extLst>
              <a:ext uri="{FF2B5EF4-FFF2-40B4-BE49-F238E27FC236}">
                <a16:creationId xmlns:a16="http://schemas.microsoft.com/office/drawing/2014/main" id="{54149A1D-0437-409D-B6DD-D455A26A75A5}"/>
              </a:ext>
            </a:extLst>
          </p:cNvPr>
          <p:cNvGraphicFramePr>
            <a:graphicFrameLocks noGrp="1"/>
          </p:cNvGraphicFramePr>
          <p:nvPr>
            <p:extLst>
              <p:ext uri="{D42A27DB-BD31-4B8C-83A1-F6EECF244321}">
                <p14:modId xmlns:p14="http://schemas.microsoft.com/office/powerpoint/2010/main" val="1527572745"/>
              </p:ext>
            </p:extLst>
          </p:nvPr>
        </p:nvGraphicFramePr>
        <p:xfrm>
          <a:off x="243002" y="4072155"/>
          <a:ext cx="11705994" cy="1120342"/>
        </p:xfrm>
        <a:graphic>
          <a:graphicData uri="http://schemas.openxmlformats.org/drawingml/2006/table">
            <a:tbl>
              <a:tblPr firstRow="1" bandRow="1">
                <a:tableStyleId>{5C22544A-7EE6-4342-B048-85BDC9FD1C3A}</a:tableStyleId>
              </a:tblPr>
              <a:tblGrid>
                <a:gridCol w="2942053">
                  <a:extLst>
                    <a:ext uri="{9D8B030D-6E8A-4147-A177-3AD203B41FA5}">
                      <a16:colId xmlns:a16="http://schemas.microsoft.com/office/drawing/2014/main" val="1122720573"/>
                    </a:ext>
                  </a:extLst>
                </a:gridCol>
                <a:gridCol w="3100335">
                  <a:extLst>
                    <a:ext uri="{9D8B030D-6E8A-4147-A177-3AD203B41FA5}">
                      <a16:colId xmlns:a16="http://schemas.microsoft.com/office/drawing/2014/main" val="1697277551"/>
                    </a:ext>
                  </a:extLst>
                </a:gridCol>
                <a:gridCol w="2763655">
                  <a:extLst>
                    <a:ext uri="{9D8B030D-6E8A-4147-A177-3AD203B41FA5}">
                      <a16:colId xmlns:a16="http://schemas.microsoft.com/office/drawing/2014/main" val="909795549"/>
                    </a:ext>
                  </a:extLst>
                </a:gridCol>
                <a:gridCol w="2899951">
                  <a:extLst>
                    <a:ext uri="{9D8B030D-6E8A-4147-A177-3AD203B41FA5}">
                      <a16:colId xmlns:a16="http://schemas.microsoft.com/office/drawing/2014/main" val="3549801705"/>
                    </a:ext>
                  </a:extLst>
                </a:gridCol>
              </a:tblGrid>
              <a:tr h="5688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 Situación</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gridSpan="2">
                  <a:txBody>
                    <a:bodyPr/>
                    <a:lstStyle/>
                    <a:p>
                      <a:pPr algn="l" fontAlgn="t"/>
                      <a:r>
                        <a:rPr lang="es-AR" sz="1800" u="none" strike="noStrike" dirty="0">
                          <a:effectLst/>
                        </a:rPr>
                        <a:t>Requerimiento</a:t>
                      </a:r>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hMerge="1">
                  <a:txBody>
                    <a:bodyPr/>
                    <a:lstStyle/>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AR" sz="1800" u="none" strike="noStrike" dirty="0">
                          <a:effectLst/>
                        </a:rPr>
                        <a:t>Analito Afectado</a:t>
                      </a:r>
                      <a:endParaRPr lang="es-AR" sz="1800" b="0" i="0" u="none" strike="noStrike" dirty="0">
                        <a:solidFill>
                          <a:srgbClr val="000000"/>
                        </a:solidFill>
                        <a:effectLst/>
                        <a:latin typeface="Arial" panose="020B0604020202020204" pitchFamily="34" charset="0"/>
                      </a:endParaRPr>
                    </a:p>
                    <a:p>
                      <a:pPr algn="l" fontAlgn="t"/>
                      <a:endParaRPr lang="es-AR" sz="1800" b="0" i="0" u="none" strike="noStrike" dirty="0">
                        <a:solidFill>
                          <a:srgbClr val="000000"/>
                        </a:solidFill>
                        <a:effectLst/>
                        <a:latin typeface="Arial" panose="020B0604020202020204" pitchFamily="34" charset="0"/>
                      </a:endParaRPr>
                    </a:p>
                  </a:txBody>
                  <a:tcPr marL="2901" marR="2901" marT="2901" marB="0">
                    <a:lnB w="38100" cmpd="sng">
                      <a:noFill/>
                    </a:lnB>
                  </a:tcPr>
                </a:tc>
                <a:extLst>
                  <a:ext uri="{0D108BD9-81ED-4DB2-BD59-A6C34878D82A}">
                    <a16:rowId xmlns:a16="http://schemas.microsoft.com/office/drawing/2014/main" val="3092918412"/>
                  </a:ext>
                </a:extLst>
              </a:tr>
              <a:tr h="226550">
                <a:tc>
                  <a:txBody>
                    <a:bodyPr/>
                    <a:lstStyle/>
                    <a:p>
                      <a:pPr algn="l" fontAlgn="t"/>
                      <a:r>
                        <a:rPr lang="es-ES" sz="1800" b="0" i="0" u="none" strike="noStrike" dirty="0">
                          <a:solidFill>
                            <a:schemeClr val="bg1"/>
                          </a:solidFill>
                          <a:effectLst/>
                          <a:latin typeface="Arial" panose="020B0604020202020204" pitchFamily="34" charset="0"/>
                        </a:rPr>
                        <a:t>RN críticamente enfermo</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t"/>
                      <a:r>
                        <a:rPr lang="es-AR" sz="1800" b="0" i="0" u="sng" strike="noStrike" dirty="0">
                          <a:solidFill>
                            <a:schemeClr val="accent1">
                              <a:lumMod val="75000"/>
                            </a:schemeClr>
                          </a:solidFill>
                          <a:effectLst/>
                          <a:latin typeface="Arial" panose="020B0604020202020204" pitchFamily="34" charset="0"/>
                        </a:rPr>
                        <a:t>Al superarse estado crítico.</a:t>
                      </a:r>
                    </a:p>
                    <a:p>
                      <a:pPr algn="l" fontAlgn="t"/>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l" fontAlgn="t"/>
                      <a:r>
                        <a:rPr lang="es-ES" sz="1800" b="0" i="0" u="none" strike="noStrike" dirty="0">
                          <a:solidFill>
                            <a:schemeClr val="accent1">
                              <a:lumMod val="75000"/>
                            </a:schemeClr>
                          </a:solidFill>
                          <a:effectLst/>
                          <a:latin typeface="Arial" panose="020B0604020202020204" pitchFamily="34" charset="0"/>
                        </a:rPr>
                        <a:t>PBA</a:t>
                      </a:r>
                      <a:endParaRPr lang="es-AR" sz="1800" b="0" i="0" u="none" strike="noStrike" dirty="0">
                        <a:solidFill>
                          <a:schemeClr val="accent1">
                            <a:lumMod val="75000"/>
                          </a:schemeClr>
                        </a:solidFill>
                        <a:effectLst/>
                        <a:latin typeface="Arial" panose="020B0604020202020204" pitchFamily="34" charset="0"/>
                      </a:endParaRP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s-ES" sz="1800" strike="noStrike" dirty="0">
                          <a:solidFill>
                            <a:schemeClr val="accent1">
                              <a:lumMod val="75000"/>
                            </a:schemeClr>
                          </a:solidFill>
                        </a:rPr>
                        <a:t>TSH</a:t>
                      </a:r>
                    </a:p>
                  </a:txBody>
                  <a:tcPr marL="2901" marR="2901" marT="2901"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84760258"/>
                  </a:ext>
                </a:extLst>
              </a:tr>
            </a:tbl>
          </a:graphicData>
        </a:graphic>
      </p:graphicFrame>
    </p:spTree>
    <p:extLst>
      <p:ext uri="{BB962C8B-B14F-4D97-AF65-F5344CB8AC3E}">
        <p14:creationId xmlns:p14="http://schemas.microsoft.com/office/powerpoint/2010/main" val="2248193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74" y="5602"/>
            <a:ext cx="12192000" cy="6858000"/>
          </a:xfrm>
          <a:prstGeom prst="rect">
            <a:avLst/>
          </a:prstGeom>
        </p:spPr>
      </p:pic>
      <p:pic>
        <p:nvPicPr>
          <p:cNvPr id="8" name="2 Imagen">
            <a:extLst>
              <a:ext uri="{FF2B5EF4-FFF2-40B4-BE49-F238E27FC236}">
                <a16:creationId xmlns:a16="http://schemas.microsoft.com/office/drawing/2014/main" id="{0FB14C12-0B8A-4173-85E6-E438F0F6A41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627737" y="4425642"/>
            <a:ext cx="1328565" cy="83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6 CuadroTexto">
            <a:extLst>
              <a:ext uri="{FF2B5EF4-FFF2-40B4-BE49-F238E27FC236}">
                <a16:creationId xmlns:a16="http://schemas.microsoft.com/office/drawing/2014/main" id="{71F4CB90-DEF9-47A1-A3D4-E329E5C13D92}"/>
              </a:ext>
            </a:extLst>
          </p:cNvPr>
          <p:cNvSpPr txBox="1">
            <a:spLocks noChangeArrowheads="1"/>
          </p:cNvSpPr>
          <p:nvPr/>
        </p:nvSpPr>
        <p:spPr bwMode="auto">
          <a:xfrm>
            <a:off x="10043603" y="4801831"/>
            <a:ext cx="2148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s-ES" sz="2400" dirty="0">
                <a:solidFill>
                  <a:srgbClr val="0070C0"/>
                </a:solidFill>
              </a:rPr>
              <a:t>Garrahan</a:t>
            </a:r>
          </a:p>
        </p:txBody>
      </p:sp>
      <p:sp>
        <p:nvSpPr>
          <p:cNvPr id="9" name="3 CuadroTexto">
            <a:extLst>
              <a:ext uri="{FF2B5EF4-FFF2-40B4-BE49-F238E27FC236}">
                <a16:creationId xmlns:a16="http://schemas.microsoft.com/office/drawing/2014/main" id="{55C25B02-0E52-49AB-BBFD-55C58F2D51C9}"/>
              </a:ext>
            </a:extLst>
          </p:cNvPr>
          <p:cNvSpPr txBox="1">
            <a:spLocks noChangeArrowheads="1"/>
          </p:cNvSpPr>
          <p:nvPr/>
        </p:nvSpPr>
        <p:spPr bwMode="auto">
          <a:xfrm>
            <a:off x="9956302" y="4656163"/>
            <a:ext cx="1633325" cy="27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s-ES" sz="1200" dirty="0">
                <a:solidFill>
                  <a:srgbClr val="0070C0"/>
                </a:solidFill>
                <a:latin typeface="Gadugi" panose="020B0502040204020203" pitchFamily="34" charset="0"/>
              </a:rPr>
              <a:t>Hospital de Pediatría</a:t>
            </a:r>
          </a:p>
        </p:txBody>
      </p:sp>
      <p:grpSp>
        <p:nvGrpSpPr>
          <p:cNvPr id="11" name="1 Grupo">
            <a:extLst>
              <a:ext uri="{FF2B5EF4-FFF2-40B4-BE49-F238E27FC236}">
                <a16:creationId xmlns:a16="http://schemas.microsoft.com/office/drawing/2014/main" id="{D7F4D754-3805-4D1C-BBF4-CB375DFD7FE8}"/>
              </a:ext>
            </a:extLst>
          </p:cNvPr>
          <p:cNvGrpSpPr/>
          <p:nvPr/>
        </p:nvGrpSpPr>
        <p:grpSpPr>
          <a:xfrm>
            <a:off x="602373" y="4053426"/>
            <a:ext cx="3299983" cy="1222215"/>
            <a:chOff x="323808" y="5444863"/>
            <a:chExt cx="3299983" cy="1222215"/>
          </a:xfrm>
        </p:grpSpPr>
        <p:sp>
          <p:nvSpPr>
            <p:cNvPr id="12" name="Text Box 8">
              <a:extLst>
                <a:ext uri="{FF2B5EF4-FFF2-40B4-BE49-F238E27FC236}">
                  <a16:creationId xmlns:a16="http://schemas.microsoft.com/office/drawing/2014/main" id="{F6A91A3C-1641-4F5A-A249-D1E9A8723894}"/>
                </a:ext>
              </a:extLst>
            </p:cNvPr>
            <p:cNvSpPr txBox="1">
              <a:spLocks noChangeArrowheads="1"/>
            </p:cNvSpPr>
            <p:nvPr/>
          </p:nvSpPr>
          <p:spPr bwMode="auto">
            <a:xfrm>
              <a:off x="447617" y="5444863"/>
              <a:ext cx="3176174" cy="43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100" b="1" dirty="0">
                  <a:solidFill>
                    <a:srgbClr val="0066FF"/>
                  </a:solidFill>
                  <a:latin typeface="Arial Black" panose="020B0A04020102020204" pitchFamily="34" charset="0"/>
                  <a:ea typeface="MS PGothic" panose="020B0600070205080204" pitchFamily="34" charset="-128"/>
                </a:rPr>
                <a:t>Dirección Salud Perinatal y Niñez – Ministerio de Salud de la Nación</a:t>
              </a:r>
            </a:p>
          </p:txBody>
        </p:sp>
        <p:pic>
          <p:nvPicPr>
            <p:cNvPr id="13" name="Picture 4">
              <a:extLst>
                <a:ext uri="{FF2B5EF4-FFF2-40B4-BE49-F238E27FC236}">
                  <a16:creationId xmlns:a16="http://schemas.microsoft.com/office/drawing/2014/main" id="{697B4E57-3EF8-48E7-ACB9-D09B6064C2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808" y="5875019"/>
              <a:ext cx="3299983" cy="7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3 CuadroTexto">
            <a:extLst>
              <a:ext uri="{FF2B5EF4-FFF2-40B4-BE49-F238E27FC236}">
                <a16:creationId xmlns:a16="http://schemas.microsoft.com/office/drawing/2014/main" id="{6310AD29-3E79-4442-A702-56B9C3C015A3}"/>
              </a:ext>
            </a:extLst>
          </p:cNvPr>
          <p:cNvSpPr txBox="1">
            <a:spLocks noChangeArrowheads="1"/>
          </p:cNvSpPr>
          <p:nvPr/>
        </p:nvSpPr>
        <p:spPr bwMode="auto">
          <a:xfrm>
            <a:off x="9894988" y="4387535"/>
            <a:ext cx="1883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s-ES" sz="1200" u="sng" dirty="0">
                <a:solidFill>
                  <a:srgbClr val="002060"/>
                </a:solidFill>
                <a:latin typeface="Gadugi" panose="020B0502040204020203" pitchFamily="34" charset="0"/>
              </a:rPr>
              <a:t>Laboratorio de Pesquisa</a:t>
            </a:r>
          </a:p>
        </p:txBody>
      </p:sp>
      <p:sp>
        <p:nvSpPr>
          <p:cNvPr id="15" name="Google Shape;114;p2">
            <a:extLst>
              <a:ext uri="{FF2B5EF4-FFF2-40B4-BE49-F238E27FC236}">
                <a16:creationId xmlns:a16="http://schemas.microsoft.com/office/drawing/2014/main" id="{EF400ECC-62EA-46CA-B0A4-0CE68E73DC68}"/>
              </a:ext>
            </a:extLst>
          </p:cNvPr>
          <p:cNvSpPr txBox="1">
            <a:spLocks/>
          </p:cNvSpPr>
          <p:nvPr/>
        </p:nvSpPr>
        <p:spPr>
          <a:xfrm>
            <a:off x="1142261" y="1370991"/>
            <a:ext cx="3873624" cy="1251752"/>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
              <a:spcBef>
                <a:spcPts val="0"/>
              </a:spcBef>
              <a:buSzPts val="2700"/>
            </a:pPr>
            <a:r>
              <a:rPr lang="es-AR" sz="9700" dirty="0">
                <a:solidFill>
                  <a:srgbClr val="7030A0"/>
                </a:solidFill>
                <a:latin typeface="Edwardian Script ITC" panose="030303020407070D0804" pitchFamily="66" charset="0"/>
                <a:ea typeface="Georgia"/>
                <a:cs typeface="Arial" panose="020B0604020202020204" pitchFamily="34" charset="0"/>
                <a:sym typeface="Georgia"/>
              </a:rPr>
              <a:t>¡Gracias!</a:t>
            </a:r>
            <a:endParaRPr lang="es-AR" sz="9700" kern="0" dirty="0">
              <a:solidFill>
                <a:srgbClr val="7030A0"/>
              </a:solidFill>
              <a:latin typeface="Edwardian Script ITC" panose="030303020407070D0804" pitchFamily="66" charset="0"/>
              <a:ea typeface="Georgia"/>
              <a:cs typeface="Arial" panose="020B0604020202020204" pitchFamily="34" charset="0"/>
              <a:sym typeface="Georgia"/>
            </a:endParaRPr>
          </a:p>
          <a:p>
            <a:pPr marL="457200">
              <a:lnSpc>
                <a:spcPct val="100000"/>
              </a:lnSpc>
              <a:spcBef>
                <a:spcPts val="0"/>
              </a:spcBef>
              <a:buClr>
                <a:srgbClr val="000000"/>
              </a:buClr>
              <a:buSzPts val="1800"/>
              <a:buFont typeface="Arial"/>
              <a:buNone/>
              <a:defRPr/>
            </a:pPr>
            <a:endParaRPr lang="es-AR" sz="1100" kern="0" dirty="0">
              <a:solidFill>
                <a:srgbClr val="000000"/>
              </a:solidFill>
              <a:latin typeface="Georgia"/>
              <a:ea typeface="Georgia"/>
              <a:cs typeface="Georgia"/>
              <a:sym typeface="Georgia"/>
            </a:endParaRPr>
          </a:p>
          <a:p>
            <a:pPr marL="457200" algn="just">
              <a:lnSpc>
                <a:spcPct val="100000"/>
              </a:lnSpc>
              <a:spcBef>
                <a:spcPts val="0"/>
              </a:spcBef>
              <a:buClr>
                <a:srgbClr val="000000"/>
              </a:buClr>
              <a:buSzPts val="1800"/>
              <a:buFont typeface="Arial"/>
              <a:buNone/>
              <a:defRPr/>
            </a:pPr>
            <a:endParaRPr lang="es-AR" sz="1100" kern="0" dirty="0">
              <a:solidFill>
                <a:srgbClr val="000000"/>
              </a:solidFill>
              <a:latin typeface="Georgia"/>
              <a:ea typeface="Georgia"/>
              <a:cs typeface="Georgia"/>
              <a:sym typeface="Georgia"/>
            </a:endParaRPr>
          </a:p>
          <a:p>
            <a:pPr marL="57150" algn="l">
              <a:spcBef>
                <a:spcPts val="0"/>
              </a:spcBef>
              <a:buSzPts val="2700"/>
            </a:pPr>
            <a:endParaRPr lang="es-AR" sz="1000" dirty="0">
              <a:solidFill>
                <a:srgbClr val="000000"/>
              </a:solidFill>
              <a:latin typeface="Arial"/>
              <a:ea typeface="Arial"/>
              <a:cs typeface="Arial"/>
              <a:sym typeface="Arial"/>
            </a:endParaRPr>
          </a:p>
        </p:txBody>
      </p:sp>
      <p:sp>
        <p:nvSpPr>
          <p:cNvPr id="4" name="CuadroTexto 3">
            <a:extLst>
              <a:ext uri="{FF2B5EF4-FFF2-40B4-BE49-F238E27FC236}">
                <a16:creationId xmlns:a16="http://schemas.microsoft.com/office/drawing/2014/main" id="{0EBA88E9-EC2B-400A-9630-B13C57FF49A7}"/>
              </a:ext>
            </a:extLst>
          </p:cNvPr>
          <p:cNvSpPr txBox="1"/>
          <p:nvPr/>
        </p:nvSpPr>
        <p:spPr>
          <a:xfrm>
            <a:off x="8558018" y="3584197"/>
            <a:ext cx="2665473" cy="369332"/>
          </a:xfrm>
          <a:prstGeom prst="rect">
            <a:avLst/>
          </a:prstGeom>
          <a:noFill/>
        </p:spPr>
        <p:txBody>
          <a:bodyPr wrap="none" rtlCol="0">
            <a:spAutoFit/>
          </a:bodyPr>
          <a:lstStyle/>
          <a:p>
            <a:r>
              <a:rPr lang="es-AR" dirty="0"/>
              <a:t>pesquisa</a:t>
            </a:r>
            <a:r>
              <a:rPr lang="es-ES" dirty="0"/>
              <a:t>@garrahan.gov.ar</a:t>
            </a:r>
            <a:endParaRPr lang="es-AR" dirty="0"/>
          </a:p>
        </p:txBody>
      </p:sp>
    </p:spTree>
    <p:extLst>
      <p:ext uri="{BB962C8B-B14F-4D97-AF65-F5344CB8AC3E}">
        <p14:creationId xmlns:p14="http://schemas.microsoft.com/office/powerpoint/2010/main" val="939172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upo 3">
            <a:extLst>
              <a:ext uri="{FF2B5EF4-FFF2-40B4-BE49-F238E27FC236}">
                <a16:creationId xmlns:a16="http://schemas.microsoft.com/office/drawing/2014/main" id="{22956DE0-13D5-488D-A8C0-389C9EAD4053}"/>
              </a:ext>
            </a:extLst>
          </p:cNvPr>
          <p:cNvGrpSpPr/>
          <p:nvPr/>
        </p:nvGrpSpPr>
        <p:grpSpPr>
          <a:xfrm>
            <a:off x="6581775" y="1586706"/>
            <a:ext cx="4570413" cy="4030663"/>
            <a:chOff x="0" y="1778000"/>
            <a:chExt cx="4570413" cy="4030663"/>
          </a:xfrm>
        </p:grpSpPr>
        <p:grpSp>
          <p:nvGrpSpPr>
            <p:cNvPr id="21" name="Group 8">
              <a:extLst>
                <a:ext uri="{FF2B5EF4-FFF2-40B4-BE49-F238E27FC236}">
                  <a16:creationId xmlns:a16="http://schemas.microsoft.com/office/drawing/2014/main" id="{15C2E81A-2143-4F24-BECD-C9745D9F0963}"/>
                </a:ext>
              </a:extLst>
            </p:cNvPr>
            <p:cNvGrpSpPr>
              <a:grpSpLocks/>
            </p:cNvGrpSpPr>
            <p:nvPr/>
          </p:nvGrpSpPr>
          <p:grpSpPr bwMode="auto">
            <a:xfrm>
              <a:off x="1350963" y="3000375"/>
              <a:ext cx="3219450" cy="2808288"/>
              <a:chOff x="1055" y="1444"/>
              <a:chExt cx="2028" cy="1769"/>
            </a:xfrm>
          </p:grpSpPr>
          <p:sp>
            <p:nvSpPr>
              <p:cNvPr id="22" name="Rectangle 3">
                <a:extLst>
                  <a:ext uri="{FF2B5EF4-FFF2-40B4-BE49-F238E27FC236}">
                    <a16:creationId xmlns:a16="http://schemas.microsoft.com/office/drawing/2014/main" id="{5A5F8B04-E2ED-4FB6-8D8C-9F36E13F2970}"/>
                  </a:ext>
                </a:extLst>
              </p:cNvPr>
              <p:cNvSpPr>
                <a:spLocks noChangeArrowheads="1"/>
              </p:cNvSpPr>
              <p:nvPr/>
            </p:nvSpPr>
            <p:spPr bwMode="auto">
              <a:xfrm>
                <a:off x="1055" y="1444"/>
                <a:ext cx="2020" cy="176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s-ES_tradnl" altLang="es-AR"/>
              </a:p>
            </p:txBody>
          </p:sp>
          <p:sp>
            <p:nvSpPr>
              <p:cNvPr id="23" name="Line 4">
                <a:extLst>
                  <a:ext uri="{FF2B5EF4-FFF2-40B4-BE49-F238E27FC236}">
                    <a16:creationId xmlns:a16="http://schemas.microsoft.com/office/drawing/2014/main" id="{5293A0D9-1C3E-4C13-9FB7-F1AB905A7199}"/>
                  </a:ext>
                </a:extLst>
              </p:cNvPr>
              <p:cNvSpPr>
                <a:spLocks noChangeShapeType="1"/>
              </p:cNvSpPr>
              <p:nvPr/>
            </p:nvSpPr>
            <p:spPr bwMode="auto">
              <a:xfrm>
                <a:off x="1055" y="2320"/>
                <a:ext cx="20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24" name="Line 5">
                <a:extLst>
                  <a:ext uri="{FF2B5EF4-FFF2-40B4-BE49-F238E27FC236}">
                    <a16:creationId xmlns:a16="http://schemas.microsoft.com/office/drawing/2014/main" id="{BFF49B96-1394-47C9-830C-03DACBB9C2D3}"/>
                  </a:ext>
                </a:extLst>
              </p:cNvPr>
              <p:cNvSpPr>
                <a:spLocks noChangeShapeType="1"/>
              </p:cNvSpPr>
              <p:nvPr/>
            </p:nvSpPr>
            <p:spPr bwMode="auto">
              <a:xfrm>
                <a:off x="2069" y="1452"/>
                <a:ext cx="0" cy="17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grpSp>
        <p:sp>
          <p:nvSpPr>
            <p:cNvPr id="25" name="WordArt 7">
              <a:extLst>
                <a:ext uri="{FF2B5EF4-FFF2-40B4-BE49-F238E27FC236}">
                  <a16:creationId xmlns:a16="http://schemas.microsoft.com/office/drawing/2014/main" id="{44D2E338-CD70-4C5C-9EC8-F7C558A6E408}"/>
                </a:ext>
              </a:extLst>
            </p:cNvPr>
            <p:cNvSpPr>
              <a:spLocks noChangeArrowheads="1" noChangeShapeType="1" noTextEdit="1"/>
            </p:cNvSpPr>
            <p:nvPr/>
          </p:nvSpPr>
          <p:spPr bwMode="auto">
            <a:xfrm>
              <a:off x="1625600" y="1778000"/>
              <a:ext cx="2713038" cy="449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AR" kern="10" dirty="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Enfermedad</a:t>
              </a:r>
            </a:p>
          </p:txBody>
        </p:sp>
        <p:sp>
          <p:nvSpPr>
            <p:cNvPr id="26" name="WordArt 9">
              <a:extLst>
                <a:ext uri="{FF2B5EF4-FFF2-40B4-BE49-F238E27FC236}">
                  <a16:creationId xmlns:a16="http://schemas.microsoft.com/office/drawing/2014/main" id="{85B44E45-CD24-41F4-985A-F26A0B69B852}"/>
                </a:ext>
              </a:extLst>
            </p:cNvPr>
            <p:cNvSpPr>
              <a:spLocks noChangeArrowheads="1" noChangeShapeType="1" noTextEdit="1"/>
            </p:cNvSpPr>
            <p:nvPr/>
          </p:nvSpPr>
          <p:spPr bwMode="auto">
            <a:xfrm>
              <a:off x="1846263" y="2438400"/>
              <a:ext cx="425450" cy="4460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AR"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a:t>
              </a:r>
            </a:p>
          </p:txBody>
        </p:sp>
        <p:sp>
          <p:nvSpPr>
            <p:cNvPr id="27" name="WordArt 10">
              <a:extLst>
                <a:ext uri="{FF2B5EF4-FFF2-40B4-BE49-F238E27FC236}">
                  <a16:creationId xmlns:a16="http://schemas.microsoft.com/office/drawing/2014/main" id="{1B9FBF1F-E531-4766-B336-C6DE5FB24ED9}"/>
                </a:ext>
              </a:extLst>
            </p:cNvPr>
            <p:cNvSpPr>
              <a:spLocks noChangeArrowheads="1" noChangeShapeType="1" noTextEdit="1"/>
            </p:cNvSpPr>
            <p:nvPr/>
          </p:nvSpPr>
          <p:spPr bwMode="auto">
            <a:xfrm>
              <a:off x="3613150" y="2655888"/>
              <a:ext cx="357188" cy="46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AR"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a:t>
              </a:r>
            </a:p>
          </p:txBody>
        </p:sp>
        <p:sp>
          <p:nvSpPr>
            <p:cNvPr id="28" name="WordArt 11">
              <a:extLst>
                <a:ext uri="{FF2B5EF4-FFF2-40B4-BE49-F238E27FC236}">
                  <a16:creationId xmlns:a16="http://schemas.microsoft.com/office/drawing/2014/main" id="{A8B00355-980F-41C5-89F0-F403E2792E16}"/>
                </a:ext>
              </a:extLst>
            </p:cNvPr>
            <p:cNvSpPr>
              <a:spLocks noChangeArrowheads="1" noChangeShapeType="1" noTextEdit="1"/>
            </p:cNvSpPr>
            <p:nvPr/>
          </p:nvSpPr>
          <p:spPr bwMode="auto">
            <a:xfrm>
              <a:off x="787400" y="5062538"/>
              <a:ext cx="357188" cy="460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AR"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a:t>
              </a:r>
            </a:p>
          </p:txBody>
        </p:sp>
        <p:sp>
          <p:nvSpPr>
            <p:cNvPr id="29" name="WordArt 12">
              <a:extLst>
                <a:ext uri="{FF2B5EF4-FFF2-40B4-BE49-F238E27FC236}">
                  <a16:creationId xmlns:a16="http://schemas.microsoft.com/office/drawing/2014/main" id="{EDADBE13-3977-4641-94AE-6FD412CAA5E9}"/>
                </a:ext>
              </a:extLst>
            </p:cNvPr>
            <p:cNvSpPr>
              <a:spLocks noChangeArrowheads="1" noChangeShapeType="1" noTextEdit="1"/>
            </p:cNvSpPr>
            <p:nvPr/>
          </p:nvSpPr>
          <p:spPr bwMode="auto">
            <a:xfrm>
              <a:off x="746125" y="3414713"/>
              <a:ext cx="425450" cy="4460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AR" sz="3600"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a:t>
              </a:r>
            </a:p>
          </p:txBody>
        </p:sp>
        <p:sp>
          <p:nvSpPr>
            <p:cNvPr id="30" name="WordArt 13">
              <a:extLst>
                <a:ext uri="{FF2B5EF4-FFF2-40B4-BE49-F238E27FC236}">
                  <a16:creationId xmlns:a16="http://schemas.microsoft.com/office/drawing/2014/main" id="{1F8724B8-D8A0-4136-AE24-90D6B103BA7E}"/>
                </a:ext>
              </a:extLst>
            </p:cNvPr>
            <p:cNvSpPr>
              <a:spLocks noChangeArrowheads="1" noChangeShapeType="1" noTextEdit="1"/>
            </p:cNvSpPr>
            <p:nvPr/>
          </p:nvSpPr>
          <p:spPr bwMode="auto">
            <a:xfrm rot="16200000">
              <a:off x="-1018381" y="3982244"/>
              <a:ext cx="2713037" cy="676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AR" kern="10">
                  <a:solidFill>
                    <a:srgbClr val="336699"/>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Resultado </a:t>
              </a:r>
            </a:p>
          </p:txBody>
        </p:sp>
        <p:sp>
          <p:nvSpPr>
            <p:cNvPr id="31" name="Text Box 14">
              <a:extLst>
                <a:ext uri="{FF2B5EF4-FFF2-40B4-BE49-F238E27FC236}">
                  <a16:creationId xmlns:a16="http://schemas.microsoft.com/office/drawing/2014/main" id="{0D30F1C3-C375-4F7F-B37C-F796F6EE9B7B}"/>
                </a:ext>
              </a:extLst>
            </p:cNvPr>
            <p:cNvSpPr txBox="1">
              <a:spLocks noChangeArrowheads="1"/>
            </p:cNvSpPr>
            <p:nvPr/>
          </p:nvSpPr>
          <p:spPr bwMode="auto">
            <a:xfrm>
              <a:off x="1517650" y="3111500"/>
              <a:ext cx="1301750" cy="923925"/>
            </a:xfrm>
            <a:prstGeom prst="rect">
              <a:avLst/>
            </a:prstGeom>
            <a:noFill/>
            <a:ln w="9525">
              <a:no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Arial" charset="0"/>
                </a:rPr>
                <a:t>A</a:t>
              </a:r>
            </a:p>
            <a:p>
              <a:pPr algn="ctr" eaLnBrk="0" hangingPunct="0">
                <a:defRPr/>
              </a:pPr>
              <a:r>
                <a:rPr lang="en-US" dirty="0" err="1">
                  <a:effectLst>
                    <a:outerShdw blurRad="38100" dist="38100" dir="2700000" algn="tl">
                      <a:srgbClr val="C0C0C0"/>
                    </a:outerShdw>
                  </a:effectLst>
                  <a:latin typeface="Arial" charset="0"/>
                </a:rPr>
                <a:t>Verdadero</a:t>
              </a:r>
              <a:endParaRPr lang="en-US" dirty="0">
                <a:effectLst>
                  <a:outerShdw blurRad="38100" dist="38100" dir="2700000" algn="tl">
                    <a:srgbClr val="C0C0C0"/>
                  </a:outerShdw>
                </a:effectLst>
                <a:latin typeface="Arial" charset="0"/>
              </a:endParaRPr>
            </a:p>
            <a:p>
              <a:pPr algn="ctr" eaLnBrk="0" hangingPunct="0">
                <a:defRPr/>
              </a:pPr>
              <a:r>
                <a:rPr lang="en-US" dirty="0" err="1">
                  <a:effectLst>
                    <a:outerShdw blurRad="38100" dist="38100" dir="2700000" algn="tl">
                      <a:srgbClr val="C0C0C0"/>
                    </a:outerShdw>
                  </a:effectLst>
                  <a:latin typeface="Arial" charset="0"/>
                </a:rPr>
                <a:t>Positivo</a:t>
              </a:r>
              <a:endParaRPr lang="en-US" dirty="0">
                <a:effectLst>
                  <a:outerShdw blurRad="38100" dist="38100" dir="2700000" algn="tl">
                    <a:srgbClr val="C0C0C0"/>
                  </a:outerShdw>
                </a:effectLst>
                <a:latin typeface="Arial" charset="0"/>
              </a:endParaRPr>
            </a:p>
          </p:txBody>
        </p:sp>
        <p:sp>
          <p:nvSpPr>
            <p:cNvPr id="32" name="Text Box 15">
              <a:extLst>
                <a:ext uri="{FF2B5EF4-FFF2-40B4-BE49-F238E27FC236}">
                  <a16:creationId xmlns:a16="http://schemas.microsoft.com/office/drawing/2014/main" id="{38F20A28-0094-407B-AAB1-8FF9489EF0D6}"/>
                </a:ext>
              </a:extLst>
            </p:cNvPr>
            <p:cNvSpPr txBox="1">
              <a:spLocks noChangeArrowheads="1"/>
            </p:cNvSpPr>
            <p:nvPr/>
          </p:nvSpPr>
          <p:spPr bwMode="auto">
            <a:xfrm>
              <a:off x="3100388" y="3121025"/>
              <a:ext cx="1262062" cy="923925"/>
            </a:xfrm>
            <a:prstGeom prst="rect">
              <a:avLst/>
            </a:prstGeom>
            <a:noFill/>
            <a:ln w="9525">
              <a:no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Arial" charset="0"/>
                </a:rPr>
                <a:t>B</a:t>
              </a:r>
            </a:p>
            <a:p>
              <a:pPr algn="ctr" eaLnBrk="0" hangingPunct="0">
                <a:defRPr/>
              </a:pPr>
              <a:r>
                <a:rPr lang="en-US" dirty="0" err="1">
                  <a:effectLst>
                    <a:outerShdw blurRad="38100" dist="38100" dir="2700000" algn="tl">
                      <a:srgbClr val="C0C0C0"/>
                    </a:outerShdw>
                  </a:effectLst>
                  <a:latin typeface="Arial" charset="0"/>
                </a:rPr>
                <a:t>Falso</a:t>
              </a:r>
              <a:r>
                <a:rPr lang="en-US" dirty="0">
                  <a:effectLst>
                    <a:outerShdw blurRad="38100" dist="38100" dir="2700000" algn="tl">
                      <a:srgbClr val="C0C0C0"/>
                    </a:outerShdw>
                  </a:effectLst>
                  <a:latin typeface="Arial" charset="0"/>
                </a:rPr>
                <a:t> </a:t>
              </a:r>
              <a:r>
                <a:rPr lang="en-US" dirty="0" err="1">
                  <a:effectLst>
                    <a:outerShdw blurRad="38100" dist="38100" dir="2700000" algn="tl">
                      <a:srgbClr val="C0C0C0"/>
                    </a:outerShdw>
                  </a:effectLst>
                  <a:latin typeface="Arial" charset="0"/>
                </a:rPr>
                <a:t>Positivo</a:t>
              </a:r>
              <a:endParaRPr lang="en-US" dirty="0">
                <a:effectLst>
                  <a:outerShdw blurRad="38100" dist="38100" dir="2700000" algn="tl">
                    <a:srgbClr val="C0C0C0"/>
                  </a:outerShdw>
                </a:effectLst>
                <a:latin typeface="Arial" charset="0"/>
              </a:endParaRPr>
            </a:p>
          </p:txBody>
        </p:sp>
        <p:sp>
          <p:nvSpPr>
            <p:cNvPr id="33" name="Text Box 16">
              <a:extLst>
                <a:ext uri="{FF2B5EF4-FFF2-40B4-BE49-F238E27FC236}">
                  <a16:creationId xmlns:a16="http://schemas.microsoft.com/office/drawing/2014/main" id="{4945DBE1-5416-4D41-8645-9A28C336EE7B}"/>
                </a:ext>
              </a:extLst>
            </p:cNvPr>
            <p:cNvSpPr txBox="1">
              <a:spLocks noChangeArrowheads="1"/>
            </p:cNvSpPr>
            <p:nvPr/>
          </p:nvSpPr>
          <p:spPr bwMode="auto">
            <a:xfrm>
              <a:off x="1516063" y="4513263"/>
              <a:ext cx="1262062" cy="923925"/>
            </a:xfrm>
            <a:prstGeom prst="rect">
              <a:avLst/>
            </a:prstGeom>
            <a:noFill/>
            <a:ln w="9525">
              <a:no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Arial" charset="0"/>
                </a:rPr>
                <a:t>C</a:t>
              </a:r>
            </a:p>
            <a:p>
              <a:pPr algn="ctr" eaLnBrk="0" hangingPunct="0">
                <a:defRPr/>
              </a:pPr>
              <a:r>
                <a:rPr lang="en-US" dirty="0" err="1">
                  <a:effectLst>
                    <a:outerShdw blurRad="38100" dist="38100" dir="2700000" algn="tl">
                      <a:srgbClr val="C0C0C0"/>
                    </a:outerShdw>
                  </a:effectLst>
                  <a:latin typeface="Arial" charset="0"/>
                </a:rPr>
                <a:t>Falso</a:t>
              </a:r>
              <a:r>
                <a:rPr lang="en-US" dirty="0">
                  <a:effectLst>
                    <a:outerShdw blurRad="38100" dist="38100" dir="2700000" algn="tl">
                      <a:srgbClr val="C0C0C0"/>
                    </a:outerShdw>
                  </a:effectLst>
                  <a:latin typeface="Arial" charset="0"/>
                </a:rPr>
                <a:t> </a:t>
              </a:r>
              <a:r>
                <a:rPr lang="en-US" dirty="0" err="1">
                  <a:effectLst>
                    <a:outerShdw blurRad="38100" dist="38100" dir="2700000" algn="tl">
                      <a:srgbClr val="C0C0C0"/>
                    </a:outerShdw>
                  </a:effectLst>
                  <a:latin typeface="Arial" charset="0"/>
                </a:rPr>
                <a:t>Negativo</a:t>
              </a:r>
              <a:endParaRPr lang="en-US" dirty="0">
                <a:effectLst>
                  <a:outerShdw blurRad="38100" dist="38100" dir="2700000" algn="tl">
                    <a:srgbClr val="C0C0C0"/>
                  </a:outerShdw>
                </a:effectLst>
                <a:latin typeface="Arial" charset="0"/>
              </a:endParaRPr>
            </a:p>
          </p:txBody>
        </p:sp>
        <p:sp>
          <p:nvSpPr>
            <p:cNvPr id="34" name="Text Box 17">
              <a:extLst>
                <a:ext uri="{FF2B5EF4-FFF2-40B4-BE49-F238E27FC236}">
                  <a16:creationId xmlns:a16="http://schemas.microsoft.com/office/drawing/2014/main" id="{93DA88E9-74BA-4FCF-9915-2CB8A29C266F}"/>
                </a:ext>
              </a:extLst>
            </p:cNvPr>
            <p:cNvSpPr txBox="1">
              <a:spLocks noChangeArrowheads="1"/>
            </p:cNvSpPr>
            <p:nvPr/>
          </p:nvSpPr>
          <p:spPr bwMode="auto">
            <a:xfrm>
              <a:off x="3113088" y="4500563"/>
              <a:ext cx="1262062" cy="923925"/>
            </a:xfrm>
            <a:prstGeom prst="rect">
              <a:avLst/>
            </a:prstGeom>
            <a:noFill/>
            <a:ln w="9525">
              <a:noFill/>
              <a:miter lim="800000"/>
              <a:headEnd/>
              <a:tailEnd/>
            </a:ln>
            <a:effectLst/>
          </p:spPr>
          <p:txBody>
            <a:bodyPr>
              <a:spAutoFit/>
            </a:bodyPr>
            <a:lstStyle/>
            <a:p>
              <a:pPr algn="ctr" eaLnBrk="0" hangingPunct="0">
                <a:defRPr/>
              </a:pPr>
              <a:r>
                <a:rPr lang="en-US" dirty="0">
                  <a:effectLst>
                    <a:outerShdw blurRad="38100" dist="38100" dir="2700000" algn="tl">
                      <a:srgbClr val="C0C0C0"/>
                    </a:outerShdw>
                  </a:effectLst>
                  <a:latin typeface="Arial" charset="0"/>
                </a:rPr>
                <a:t>D</a:t>
              </a:r>
            </a:p>
            <a:p>
              <a:pPr algn="ctr" eaLnBrk="0" hangingPunct="0">
                <a:defRPr/>
              </a:pPr>
              <a:r>
                <a:rPr lang="en-US" dirty="0" err="1">
                  <a:effectLst>
                    <a:outerShdw blurRad="38100" dist="38100" dir="2700000" algn="tl">
                      <a:srgbClr val="C0C0C0"/>
                    </a:outerShdw>
                  </a:effectLst>
                  <a:latin typeface="Arial" charset="0"/>
                </a:rPr>
                <a:t>Verdadero</a:t>
              </a:r>
              <a:r>
                <a:rPr lang="en-US" dirty="0">
                  <a:effectLst>
                    <a:outerShdw blurRad="38100" dist="38100" dir="2700000" algn="tl">
                      <a:srgbClr val="C0C0C0"/>
                    </a:outerShdw>
                  </a:effectLst>
                  <a:latin typeface="Arial" charset="0"/>
                </a:rPr>
                <a:t> </a:t>
              </a:r>
              <a:r>
                <a:rPr lang="en-US" dirty="0" err="1">
                  <a:effectLst>
                    <a:outerShdw blurRad="38100" dist="38100" dir="2700000" algn="tl">
                      <a:srgbClr val="C0C0C0"/>
                    </a:outerShdw>
                  </a:effectLst>
                  <a:latin typeface="Arial" charset="0"/>
                </a:rPr>
                <a:t>Negativo</a:t>
              </a:r>
              <a:endParaRPr lang="en-US" dirty="0">
                <a:effectLst>
                  <a:outerShdw blurRad="38100" dist="38100" dir="2700000" algn="tl">
                    <a:srgbClr val="C0C0C0"/>
                  </a:outerShdw>
                </a:effectLst>
                <a:latin typeface="Arial" charset="0"/>
              </a:endParaRPr>
            </a:p>
          </p:txBody>
        </p:sp>
      </p:grpSp>
      <p:sp>
        <p:nvSpPr>
          <p:cNvPr id="35" name="Text Box 19">
            <a:extLst>
              <a:ext uri="{FF2B5EF4-FFF2-40B4-BE49-F238E27FC236}">
                <a16:creationId xmlns:a16="http://schemas.microsoft.com/office/drawing/2014/main" id="{5F1872E9-EAF6-4D39-A91A-DE9959FD228D}"/>
              </a:ext>
            </a:extLst>
          </p:cNvPr>
          <p:cNvSpPr txBox="1">
            <a:spLocks noChangeArrowheads="1"/>
          </p:cNvSpPr>
          <p:nvPr/>
        </p:nvSpPr>
        <p:spPr bwMode="auto">
          <a:xfrm>
            <a:off x="925514" y="381000"/>
            <a:ext cx="4357688" cy="5354637"/>
          </a:xfrm>
          <a:prstGeom prst="rect">
            <a:avLst/>
          </a:prstGeom>
          <a:noFill/>
          <a:ln w="57150" cmpd="thinThick">
            <a:solidFill>
              <a:schemeClr val="tx1"/>
            </a:solidFill>
            <a:miter lim="800000"/>
            <a:headEnd/>
            <a:tailEnd/>
          </a:ln>
          <a:effectLst/>
        </p:spPr>
        <p:txBody>
          <a:bodyPr>
            <a:spAutoFit/>
          </a:bodyPr>
          <a:lstStyle/>
          <a:p>
            <a:pPr algn="ctr" eaLnBrk="0" hangingPunct="0">
              <a:defRPr/>
            </a:pPr>
            <a:r>
              <a:rPr lang="en-US" dirty="0" err="1">
                <a:solidFill>
                  <a:srgbClr val="0070C0"/>
                </a:solidFill>
                <a:effectLst>
                  <a:outerShdw blurRad="38100" dist="38100" dir="2700000" algn="tl">
                    <a:srgbClr val="000000"/>
                  </a:outerShdw>
                </a:effectLst>
                <a:latin typeface="Arial" charset="0"/>
              </a:rPr>
              <a:t>Sensibilidad</a:t>
            </a:r>
            <a:r>
              <a:rPr lang="en-US" dirty="0">
                <a:solidFill>
                  <a:srgbClr val="0070C0"/>
                </a:solidFill>
                <a:effectLst>
                  <a:outerShdw blurRad="38100" dist="38100" dir="2700000" algn="tl">
                    <a:srgbClr val="FFFFFF"/>
                  </a:outerShdw>
                </a:effectLst>
                <a:latin typeface="Arial" charset="0"/>
              </a:rPr>
              <a:t> =	A/(A+C)</a:t>
            </a:r>
          </a:p>
          <a:p>
            <a:pPr algn="ctr" eaLnBrk="0" hangingPunct="0">
              <a:defRPr/>
            </a:pPr>
            <a:r>
              <a:rPr lang="en-US" dirty="0" err="1">
                <a:solidFill>
                  <a:srgbClr val="0070C0"/>
                </a:solidFill>
                <a:latin typeface="Arial" charset="0"/>
              </a:rPr>
              <a:t>Probabilidad</a:t>
            </a:r>
            <a:r>
              <a:rPr lang="en-US" dirty="0">
                <a:solidFill>
                  <a:srgbClr val="0070C0"/>
                </a:solidFill>
                <a:latin typeface="Arial" charset="0"/>
              </a:rPr>
              <a:t> </a:t>
            </a:r>
            <a:r>
              <a:rPr lang="en-US" dirty="0" err="1">
                <a:solidFill>
                  <a:srgbClr val="0070C0"/>
                </a:solidFill>
                <a:latin typeface="Arial" charset="0"/>
              </a:rPr>
              <a:t>que</a:t>
            </a:r>
            <a:r>
              <a:rPr lang="en-US" dirty="0">
                <a:solidFill>
                  <a:srgbClr val="0070C0"/>
                </a:solidFill>
                <a:latin typeface="Arial" charset="0"/>
              </a:rPr>
              <a:t> </a:t>
            </a:r>
            <a:r>
              <a:rPr lang="en-US" dirty="0" err="1">
                <a:solidFill>
                  <a:srgbClr val="0070C0"/>
                </a:solidFill>
                <a:latin typeface="Arial" charset="0"/>
              </a:rPr>
              <a:t>una</a:t>
            </a:r>
            <a:r>
              <a:rPr lang="en-US" dirty="0">
                <a:solidFill>
                  <a:srgbClr val="0070C0"/>
                </a:solidFill>
                <a:latin typeface="Arial" charset="0"/>
              </a:rPr>
              <a:t> persona </a:t>
            </a:r>
            <a:r>
              <a:rPr lang="en-US" dirty="0" err="1">
                <a:solidFill>
                  <a:srgbClr val="0070C0"/>
                </a:solidFill>
                <a:latin typeface="Arial" charset="0"/>
              </a:rPr>
              <a:t>enferma</a:t>
            </a:r>
            <a:r>
              <a:rPr lang="en-US" dirty="0">
                <a:solidFill>
                  <a:srgbClr val="0070C0"/>
                </a:solidFill>
                <a:latin typeface="Arial" charset="0"/>
              </a:rPr>
              <a:t> </a:t>
            </a:r>
            <a:r>
              <a:rPr lang="en-US" dirty="0" err="1">
                <a:solidFill>
                  <a:srgbClr val="0070C0"/>
                </a:solidFill>
                <a:latin typeface="Arial" charset="0"/>
              </a:rPr>
              <a:t>tenga</a:t>
            </a:r>
            <a:r>
              <a:rPr lang="en-US" dirty="0">
                <a:solidFill>
                  <a:srgbClr val="0070C0"/>
                </a:solidFill>
                <a:latin typeface="Arial" charset="0"/>
              </a:rPr>
              <a:t> un test </a:t>
            </a:r>
            <a:r>
              <a:rPr lang="en-US" dirty="0" err="1">
                <a:solidFill>
                  <a:srgbClr val="0070C0"/>
                </a:solidFill>
                <a:latin typeface="Arial" charset="0"/>
              </a:rPr>
              <a:t>positivo</a:t>
            </a:r>
            <a:endParaRPr lang="en-US" dirty="0">
              <a:solidFill>
                <a:srgbClr val="0070C0"/>
              </a:solidFill>
              <a:latin typeface="Arial" charset="0"/>
            </a:endParaRPr>
          </a:p>
          <a:p>
            <a:pPr algn="ctr" eaLnBrk="0" hangingPunct="0">
              <a:defRPr/>
            </a:pPr>
            <a:endParaRPr lang="en-US" dirty="0">
              <a:solidFill>
                <a:srgbClr val="0070C0"/>
              </a:solidFill>
              <a:latin typeface="Arial" charset="0"/>
            </a:endParaRPr>
          </a:p>
          <a:p>
            <a:pPr algn="ctr" eaLnBrk="0" hangingPunct="0">
              <a:defRPr/>
            </a:pPr>
            <a:r>
              <a:rPr lang="en-US" dirty="0" err="1">
                <a:solidFill>
                  <a:srgbClr val="0070C0"/>
                </a:solidFill>
                <a:effectLst>
                  <a:outerShdw blurRad="38100" dist="38100" dir="2700000" algn="tl">
                    <a:srgbClr val="000000"/>
                  </a:outerShdw>
                </a:effectLst>
                <a:latin typeface="Arial" charset="0"/>
              </a:rPr>
              <a:t>Especificidad</a:t>
            </a:r>
            <a:r>
              <a:rPr lang="en-US" dirty="0">
                <a:solidFill>
                  <a:srgbClr val="0070C0"/>
                </a:solidFill>
                <a:effectLst>
                  <a:outerShdw blurRad="38100" dist="38100" dir="2700000" algn="tl">
                    <a:srgbClr val="FFFFFF"/>
                  </a:outerShdw>
                </a:effectLst>
                <a:latin typeface="Arial" charset="0"/>
              </a:rPr>
              <a:t> =	D/(B+D)</a:t>
            </a:r>
          </a:p>
          <a:p>
            <a:pPr algn="ctr" eaLnBrk="0" hangingPunct="0">
              <a:defRPr/>
            </a:pPr>
            <a:r>
              <a:rPr lang="en-US" dirty="0" err="1">
                <a:solidFill>
                  <a:srgbClr val="0070C0"/>
                </a:solidFill>
                <a:latin typeface="Arial" charset="0"/>
              </a:rPr>
              <a:t>Probabilidad</a:t>
            </a:r>
            <a:r>
              <a:rPr lang="en-US" dirty="0">
                <a:solidFill>
                  <a:srgbClr val="0070C0"/>
                </a:solidFill>
                <a:latin typeface="Arial" charset="0"/>
              </a:rPr>
              <a:t> </a:t>
            </a:r>
            <a:r>
              <a:rPr lang="en-US" dirty="0" err="1">
                <a:solidFill>
                  <a:srgbClr val="0070C0"/>
                </a:solidFill>
                <a:latin typeface="Arial" charset="0"/>
              </a:rPr>
              <a:t>que</a:t>
            </a:r>
            <a:r>
              <a:rPr lang="en-US" dirty="0">
                <a:solidFill>
                  <a:srgbClr val="0070C0"/>
                </a:solidFill>
                <a:latin typeface="Arial" charset="0"/>
              </a:rPr>
              <a:t> </a:t>
            </a:r>
            <a:r>
              <a:rPr lang="en-US" dirty="0" err="1">
                <a:solidFill>
                  <a:srgbClr val="0070C0"/>
                </a:solidFill>
                <a:latin typeface="Arial" charset="0"/>
              </a:rPr>
              <a:t>una</a:t>
            </a:r>
            <a:r>
              <a:rPr lang="en-US" dirty="0">
                <a:solidFill>
                  <a:srgbClr val="0070C0"/>
                </a:solidFill>
                <a:latin typeface="Arial" charset="0"/>
              </a:rPr>
              <a:t> persona </a:t>
            </a:r>
            <a:r>
              <a:rPr lang="en-US" dirty="0" err="1">
                <a:solidFill>
                  <a:srgbClr val="0070C0"/>
                </a:solidFill>
                <a:latin typeface="Arial" charset="0"/>
              </a:rPr>
              <a:t>sana</a:t>
            </a:r>
            <a:r>
              <a:rPr lang="en-US" dirty="0">
                <a:solidFill>
                  <a:srgbClr val="0070C0"/>
                </a:solidFill>
                <a:latin typeface="Arial" charset="0"/>
              </a:rPr>
              <a:t> </a:t>
            </a:r>
            <a:r>
              <a:rPr lang="en-US" dirty="0" err="1">
                <a:solidFill>
                  <a:srgbClr val="0070C0"/>
                </a:solidFill>
                <a:latin typeface="Arial" charset="0"/>
              </a:rPr>
              <a:t>tenga</a:t>
            </a:r>
            <a:r>
              <a:rPr lang="en-US" dirty="0">
                <a:solidFill>
                  <a:srgbClr val="0070C0"/>
                </a:solidFill>
                <a:latin typeface="Arial" charset="0"/>
              </a:rPr>
              <a:t> un test </a:t>
            </a:r>
            <a:r>
              <a:rPr lang="en-US" dirty="0" err="1">
                <a:solidFill>
                  <a:srgbClr val="0070C0"/>
                </a:solidFill>
                <a:latin typeface="Arial" charset="0"/>
              </a:rPr>
              <a:t>negativo</a:t>
            </a:r>
            <a:endParaRPr lang="en-US" dirty="0">
              <a:solidFill>
                <a:srgbClr val="0070C0"/>
              </a:solidFill>
              <a:latin typeface="Arial" charset="0"/>
            </a:endParaRPr>
          </a:p>
          <a:p>
            <a:pPr algn="ctr" eaLnBrk="0" hangingPunct="0">
              <a:defRPr/>
            </a:pPr>
            <a:endParaRPr lang="en-US" dirty="0">
              <a:solidFill>
                <a:srgbClr val="0070C0"/>
              </a:solidFill>
              <a:latin typeface="Arial" charset="0"/>
            </a:endParaRPr>
          </a:p>
          <a:p>
            <a:pPr algn="ctr" eaLnBrk="0" hangingPunct="0">
              <a:defRPr/>
            </a:pPr>
            <a:r>
              <a:rPr lang="en-US" dirty="0">
                <a:solidFill>
                  <a:srgbClr val="0070C0"/>
                </a:solidFill>
                <a:effectLst>
                  <a:outerShdw blurRad="38100" dist="38100" dir="2700000" algn="tl">
                    <a:srgbClr val="000000"/>
                  </a:outerShdw>
                </a:effectLst>
                <a:latin typeface="Arial" charset="0"/>
              </a:rPr>
              <a:t>VPP</a:t>
            </a:r>
            <a:r>
              <a:rPr lang="en-US" dirty="0">
                <a:solidFill>
                  <a:srgbClr val="0070C0"/>
                </a:solidFill>
                <a:effectLst>
                  <a:outerShdw blurRad="38100" dist="38100" dir="2700000" algn="tl">
                    <a:srgbClr val="FFFFFF"/>
                  </a:outerShdw>
                </a:effectLst>
                <a:latin typeface="Arial" charset="0"/>
              </a:rPr>
              <a:t> = 		A/(A+B)</a:t>
            </a:r>
          </a:p>
          <a:p>
            <a:pPr algn="ctr" eaLnBrk="0" hangingPunct="0">
              <a:defRPr/>
            </a:pPr>
            <a:r>
              <a:rPr lang="en-US" dirty="0" err="1">
                <a:solidFill>
                  <a:srgbClr val="0070C0"/>
                </a:solidFill>
                <a:latin typeface="Arial" charset="0"/>
              </a:rPr>
              <a:t>Probabilidad</a:t>
            </a:r>
            <a:r>
              <a:rPr lang="en-US" dirty="0">
                <a:solidFill>
                  <a:srgbClr val="0070C0"/>
                </a:solidFill>
                <a:latin typeface="Arial" charset="0"/>
              </a:rPr>
              <a:t> de </a:t>
            </a:r>
            <a:r>
              <a:rPr lang="en-US" dirty="0" err="1">
                <a:solidFill>
                  <a:srgbClr val="0070C0"/>
                </a:solidFill>
                <a:latin typeface="Arial" charset="0"/>
              </a:rPr>
              <a:t>una</a:t>
            </a:r>
            <a:r>
              <a:rPr lang="en-US" dirty="0">
                <a:solidFill>
                  <a:srgbClr val="0070C0"/>
                </a:solidFill>
                <a:latin typeface="Arial" charset="0"/>
              </a:rPr>
              <a:t> persona con un test </a:t>
            </a:r>
            <a:r>
              <a:rPr lang="en-US" dirty="0" err="1">
                <a:solidFill>
                  <a:srgbClr val="0070C0"/>
                </a:solidFill>
                <a:latin typeface="Arial" charset="0"/>
              </a:rPr>
              <a:t>positivo</a:t>
            </a:r>
            <a:r>
              <a:rPr lang="en-US" dirty="0">
                <a:solidFill>
                  <a:srgbClr val="0070C0"/>
                </a:solidFill>
                <a:latin typeface="Arial" charset="0"/>
              </a:rPr>
              <a:t> de </a:t>
            </a:r>
            <a:r>
              <a:rPr lang="en-US" dirty="0" err="1">
                <a:solidFill>
                  <a:srgbClr val="0070C0"/>
                </a:solidFill>
                <a:latin typeface="Arial" charset="0"/>
              </a:rPr>
              <a:t>tener</a:t>
            </a:r>
            <a:r>
              <a:rPr lang="en-US" dirty="0">
                <a:solidFill>
                  <a:srgbClr val="0070C0"/>
                </a:solidFill>
                <a:latin typeface="Arial" charset="0"/>
              </a:rPr>
              <a:t> la </a:t>
            </a:r>
            <a:r>
              <a:rPr lang="en-US" dirty="0" err="1">
                <a:solidFill>
                  <a:srgbClr val="0070C0"/>
                </a:solidFill>
                <a:latin typeface="Arial" charset="0"/>
              </a:rPr>
              <a:t>enfermedad</a:t>
            </a:r>
            <a:endParaRPr lang="en-US" dirty="0">
              <a:solidFill>
                <a:srgbClr val="0070C0"/>
              </a:solidFill>
              <a:latin typeface="Arial" charset="0"/>
            </a:endParaRPr>
          </a:p>
          <a:p>
            <a:pPr algn="ctr" eaLnBrk="0" hangingPunct="0">
              <a:defRPr/>
            </a:pPr>
            <a:endParaRPr lang="en-US" dirty="0">
              <a:solidFill>
                <a:srgbClr val="0070C0"/>
              </a:solidFill>
              <a:latin typeface="Arial" charset="0"/>
            </a:endParaRPr>
          </a:p>
          <a:p>
            <a:pPr algn="ctr" eaLnBrk="0" hangingPunct="0">
              <a:defRPr/>
            </a:pPr>
            <a:r>
              <a:rPr lang="en-US" dirty="0">
                <a:solidFill>
                  <a:srgbClr val="0070C0"/>
                </a:solidFill>
                <a:effectLst>
                  <a:outerShdw blurRad="38100" dist="38100" dir="2700000" algn="tl">
                    <a:srgbClr val="000000"/>
                  </a:outerShdw>
                </a:effectLst>
                <a:latin typeface="Arial" charset="0"/>
              </a:rPr>
              <a:t>VPN </a:t>
            </a:r>
            <a:r>
              <a:rPr lang="en-US" dirty="0">
                <a:solidFill>
                  <a:srgbClr val="0070C0"/>
                </a:solidFill>
                <a:effectLst>
                  <a:outerShdw blurRad="38100" dist="38100" dir="2700000" algn="tl">
                    <a:srgbClr val="FFFFFF"/>
                  </a:outerShdw>
                </a:effectLst>
                <a:latin typeface="Arial" charset="0"/>
              </a:rPr>
              <a:t>=		D/(C+D)</a:t>
            </a:r>
          </a:p>
          <a:p>
            <a:pPr algn="ctr" eaLnBrk="0" hangingPunct="0">
              <a:defRPr/>
            </a:pPr>
            <a:r>
              <a:rPr lang="en-US" dirty="0" err="1">
                <a:solidFill>
                  <a:srgbClr val="0070C0"/>
                </a:solidFill>
                <a:latin typeface="Arial" charset="0"/>
              </a:rPr>
              <a:t>Probabilidad</a:t>
            </a:r>
            <a:r>
              <a:rPr lang="en-US" dirty="0">
                <a:solidFill>
                  <a:srgbClr val="0070C0"/>
                </a:solidFill>
                <a:latin typeface="Arial" charset="0"/>
              </a:rPr>
              <a:t> de </a:t>
            </a:r>
            <a:r>
              <a:rPr lang="en-US" dirty="0" err="1">
                <a:solidFill>
                  <a:srgbClr val="0070C0"/>
                </a:solidFill>
                <a:latin typeface="Arial" charset="0"/>
              </a:rPr>
              <a:t>una</a:t>
            </a:r>
            <a:r>
              <a:rPr lang="en-US" dirty="0">
                <a:solidFill>
                  <a:srgbClr val="0070C0"/>
                </a:solidFill>
                <a:latin typeface="Arial" charset="0"/>
              </a:rPr>
              <a:t> persona con un test </a:t>
            </a:r>
            <a:r>
              <a:rPr lang="en-US" dirty="0" err="1">
                <a:solidFill>
                  <a:srgbClr val="0070C0"/>
                </a:solidFill>
                <a:latin typeface="Arial" charset="0"/>
              </a:rPr>
              <a:t>negativo</a:t>
            </a:r>
            <a:r>
              <a:rPr lang="en-US" dirty="0">
                <a:solidFill>
                  <a:srgbClr val="0070C0"/>
                </a:solidFill>
                <a:latin typeface="Arial" charset="0"/>
              </a:rPr>
              <a:t> de </a:t>
            </a:r>
            <a:r>
              <a:rPr lang="en-US" dirty="0" err="1">
                <a:solidFill>
                  <a:srgbClr val="0070C0"/>
                </a:solidFill>
                <a:latin typeface="Arial" charset="0"/>
              </a:rPr>
              <a:t>estar</a:t>
            </a:r>
            <a:r>
              <a:rPr lang="en-US" dirty="0">
                <a:solidFill>
                  <a:srgbClr val="0070C0"/>
                </a:solidFill>
                <a:latin typeface="Arial" charset="0"/>
              </a:rPr>
              <a:t> </a:t>
            </a:r>
            <a:r>
              <a:rPr lang="en-US" dirty="0" err="1">
                <a:solidFill>
                  <a:srgbClr val="0070C0"/>
                </a:solidFill>
                <a:latin typeface="Arial" charset="0"/>
              </a:rPr>
              <a:t>libre</a:t>
            </a:r>
            <a:r>
              <a:rPr lang="en-US" dirty="0">
                <a:solidFill>
                  <a:srgbClr val="0070C0"/>
                </a:solidFill>
                <a:latin typeface="Arial" charset="0"/>
              </a:rPr>
              <a:t> de </a:t>
            </a:r>
            <a:r>
              <a:rPr lang="en-US" dirty="0" err="1">
                <a:solidFill>
                  <a:srgbClr val="0070C0"/>
                </a:solidFill>
                <a:latin typeface="Arial" charset="0"/>
              </a:rPr>
              <a:t>enfermedad</a:t>
            </a:r>
            <a:endParaRPr lang="en-US" dirty="0">
              <a:solidFill>
                <a:srgbClr val="0070C0"/>
              </a:solidFill>
              <a:latin typeface="Arial" charset="0"/>
            </a:endParaRPr>
          </a:p>
          <a:p>
            <a:pPr algn="ctr" eaLnBrk="0" hangingPunct="0">
              <a:defRPr/>
            </a:pPr>
            <a:endParaRPr lang="en-US" dirty="0">
              <a:solidFill>
                <a:srgbClr val="0070C0"/>
              </a:solidFill>
              <a:latin typeface="Arial" charset="0"/>
            </a:endParaRPr>
          </a:p>
          <a:p>
            <a:pPr algn="ctr" eaLnBrk="0" hangingPunct="0">
              <a:defRPr/>
            </a:pPr>
            <a:r>
              <a:rPr lang="en-US" dirty="0" err="1">
                <a:solidFill>
                  <a:srgbClr val="0070C0"/>
                </a:solidFill>
                <a:effectLst>
                  <a:outerShdw blurRad="38100" dist="38100" dir="2700000" algn="tl">
                    <a:srgbClr val="000000"/>
                  </a:outerShdw>
                </a:effectLst>
                <a:latin typeface="Arial" charset="0"/>
              </a:rPr>
              <a:t>Prevalencia</a:t>
            </a:r>
            <a:r>
              <a:rPr lang="en-US" dirty="0">
                <a:solidFill>
                  <a:srgbClr val="0070C0"/>
                </a:solidFill>
                <a:effectLst>
                  <a:outerShdw blurRad="38100" dist="38100" dir="2700000" algn="tl">
                    <a:srgbClr val="000000"/>
                  </a:outerShdw>
                </a:effectLst>
                <a:latin typeface="Arial" charset="0"/>
              </a:rPr>
              <a:t> </a:t>
            </a:r>
            <a:r>
              <a:rPr lang="en-US" dirty="0">
                <a:solidFill>
                  <a:srgbClr val="0070C0"/>
                </a:solidFill>
                <a:effectLst>
                  <a:outerShdw blurRad="38100" dist="38100" dir="2700000" algn="tl">
                    <a:srgbClr val="FFFFFF"/>
                  </a:outerShdw>
                </a:effectLst>
                <a:latin typeface="Arial" charset="0"/>
              </a:rPr>
              <a:t>=     (A+C)/(A+B+C+D)</a:t>
            </a:r>
          </a:p>
          <a:p>
            <a:pPr algn="ctr" eaLnBrk="0" hangingPunct="0">
              <a:defRPr/>
            </a:pPr>
            <a:r>
              <a:rPr lang="en-US" dirty="0" err="1">
                <a:solidFill>
                  <a:srgbClr val="0070C0"/>
                </a:solidFill>
                <a:latin typeface="Arial" charset="0"/>
              </a:rPr>
              <a:t>Proporción</a:t>
            </a:r>
            <a:r>
              <a:rPr lang="en-US" dirty="0">
                <a:solidFill>
                  <a:srgbClr val="0070C0"/>
                </a:solidFill>
                <a:latin typeface="Arial" charset="0"/>
              </a:rPr>
              <a:t> de personas con la </a:t>
            </a:r>
            <a:r>
              <a:rPr lang="en-US" dirty="0" err="1">
                <a:solidFill>
                  <a:srgbClr val="0070C0"/>
                </a:solidFill>
                <a:latin typeface="Arial" charset="0"/>
              </a:rPr>
              <a:t>enfermedad</a:t>
            </a:r>
            <a:r>
              <a:rPr lang="en-US" dirty="0">
                <a:solidFill>
                  <a:srgbClr val="0070C0"/>
                </a:solidFill>
                <a:latin typeface="Arial" charset="0"/>
              </a:rPr>
              <a:t> en la </a:t>
            </a:r>
            <a:r>
              <a:rPr lang="en-US" dirty="0" err="1">
                <a:solidFill>
                  <a:srgbClr val="0070C0"/>
                </a:solidFill>
                <a:latin typeface="Arial" charset="0"/>
              </a:rPr>
              <a:t>población</a:t>
            </a:r>
            <a:r>
              <a:rPr lang="en-US" dirty="0">
                <a:solidFill>
                  <a:srgbClr val="0070C0"/>
                </a:solidFill>
                <a:latin typeface="Arial" charset="0"/>
              </a:rPr>
              <a:t>.</a:t>
            </a:r>
          </a:p>
        </p:txBody>
      </p:sp>
    </p:spTree>
    <p:extLst>
      <p:ext uri="{BB962C8B-B14F-4D97-AF65-F5344CB8AC3E}">
        <p14:creationId xmlns:p14="http://schemas.microsoft.com/office/powerpoint/2010/main" val="3702612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2" name="Group 3">
            <a:extLst>
              <a:ext uri="{FF2B5EF4-FFF2-40B4-BE49-F238E27FC236}">
                <a16:creationId xmlns:a16="http://schemas.microsoft.com/office/drawing/2014/main" id="{52B1D19B-B266-4A5E-B335-50FA16101491}"/>
              </a:ext>
            </a:extLst>
          </p:cNvPr>
          <p:cNvGrpSpPr>
            <a:grpSpLocks/>
          </p:cNvGrpSpPr>
          <p:nvPr/>
        </p:nvGrpSpPr>
        <p:grpSpPr bwMode="auto">
          <a:xfrm>
            <a:off x="0" y="111123"/>
            <a:ext cx="5299075" cy="4989511"/>
            <a:chOff x="811" y="2081"/>
            <a:chExt cx="2385" cy="1813"/>
          </a:xfrm>
        </p:grpSpPr>
        <p:sp>
          <p:nvSpPr>
            <p:cNvPr id="43" name="Freeform 4">
              <a:extLst>
                <a:ext uri="{FF2B5EF4-FFF2-40B4-BE49-F238E27FC236}">
                  <a16:creationId xmlns:a16="http://schemas.microsoft.com/office/drawing/2014/main" id="{E4DC940A-4108-4287-BBFB-1484BC019BE8}"/>
                </a:ext>
              </a:extLst>
            </p:cNvPr>
            <p:cNvSpPr>
              <a:spLocks/>
            </p:cNvSpPr>
            <p:nvPr/>
          </p:nvSpPr>
          <p:spPr bwMode="auto">
            <a:xfrm>
              <a:off x="811"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38100" cap="flat" cmpd="sng">
              <a:solidFill>
                <a:srgbClr val="00B050"/>
              </a:solidFill>
              <a:prstDash val="solid"/>
              <a:round/>
              <a:headEnd/>
              <a:tailEnd/>
            </a:ln>
            <a:effectLst>
              <a:outerShdw dist="35921" dir="2700000" algn="ctr" rotWithShape="0">
                <a:srgbClr val="808080"/>
              </a:outerShdw>
            </a:effectLst>
          </p:spPr>
          <p:txBody>
            <a:bodyPr>
              <a:spAutoFit/>
            </a:bodyPr>
            <a:lstStyle/>
            <a:p>
              <a:pPr algn="ctr" eaLnBrk="0" hangingPunct="0">
                <a:defRPr/>
              </a:pPr>
              <a:endParaRPr lang="es-ES_tradnl">
                <a:latin typeface="Arial" charset="0"/>
              </a:endParaRPr>
            </a:p>
          </p:txBody>
        </p:sp>
        <p:sp>
          <p:nvSpPr>
            <p:cNvPr id="44" name="Freeform 5">
              <a:extLst>
                <a:ext uri="{FF2B5EF4-FFF2-40B4-BE49-F238E27FC236}">
                  <a16:creationId xmlns:a16="http://schemas.microsoft.com/office/drawing/2014/main" id="{22465223-F565-405F-9427-975675EE1CA3}"/>
                </a:ext>
              </a:extLst>
            </p:cNvPr>
            <p:cNvSpPr>
              <a:spLocks/>
            </p:cNvSpPr>
            <p:nvPr/>
          </p:nvSpPr>
          <p:spPr bwMode="auto">
            <a:xfrm flipH="1">
              <a:off x="1995"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38100" cap="flat" cmpd="sng">
              <a:solidFill>
                <a:srgbClr val="00B050"/>
              </a:solidFill>
              <a:prstDash val="solid"/>
              <a:round/>
              <a:headEnd/>
              <a:tailEnd/>
            </a:ln>
            <a:effectLst>
              <a:outerShdw dist="35921" dir="2700000" algn="ctr" rotWithShape="0">
                <a:srgbClr val="808080"/>
              </a:outerShdw>
            </a:effectLst>
          </p:spPr>
          <p:txBody>
            <a:bodyPr>
              <a:spAutoFit/>
            </a:bodyPr>
            <a:lstStyle/>
            <a:p>
              <a:pPr algn="ctr" eaLnBrk="0" hangingPunct="0">
                <a:defRPr/>
              </a:pPr>
              <a:endParaRPr lang="es-ES_tradnl">
                <a:latin typeface="Arial" charset="0"/>
              </a:endParaRPr>
            </a:p>
          </p:txBody>
        </p:sp>
      </p:grpSp>
      <p:grpSp>
        <p:nvGrpSpPr>
          <p:cNvPr id="45" name="Group 6">
            <a:extLst>
              <a:ext uri="{FF2B5EF4-FFF2-40B4-BE49-F238E27FC236}">
                <a16:creationId xmlns:a16="http://schemas.microsoft.com/office/drawing/2014/main" id="{11F94562-02BD-4083-9F1E-6E1457D85850}"/>
              </a:ext>
            </a:extLst>
          </p:cNvPr>
          <p:cNvGrpSpPr>
            <a:grpSpLocks/>
          </p:cNvGrpSpPr>
          <p:nvPr/>
        </p:nvGrpSpPr>
        <p:grpSpPr bwMode="auto">
          <a:xfrm>
            <a:off x="3810000" y="4625975"/>
            <a:ext cx="5029200" cy="484188"/>
            <a:chOff x="811" y="2081"/>
            <a:chExt cx="2385" cy="1813"/>
          </a:xfrm>
        </p:grpSpPr>
        <p:sp>
          <p:nvSpPr>
            <p:cNvPr id="46" name="Freeform 7">
              <a:extLst>
                <a:ext uri="{FF2B5EF4-FFF2-40B4-BE49-F238E27FC236}">
                  <a16:creationId xmlns:a16="http://schemas.microsoft.com/office/drawing/2014/main" id="{6FADC105-EC9C-42F4-9B15-25DD5FAAA318}"/>
                </a:ext>
              </a:extLst>
            </p:cNvPr>
            <p:cNvSpPr>
              <a:spLocks/>
            </p:cNvSpPr>
            <p:nvPr/>
          </p:nvSpPr>
          <p:spPr bwMode="auto">
            <a:xfrm>
              <a:off x="811"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53975" cap="flat" cmpd="sng">
              <a:solidFill>
                <a:srgbClr val="FF0000"/>
              </a:solidFill>
              <a:prstDash val="solid"/>
              <a:round/>
              <a:headEnd/>
              <a:tailEnd/>
            </a:ln>
            <a:effectLst>
              <a:outerShdw dist="35921" dir="2700000" algn="ctr" rotWithShape="0">
                <a:schemeClr val="bg2"/>
              </a:outerShdw>
            </a:effectLst>
          </p:spPr>
          <p:txBody>
            <a:bodyPr>
              <a:spAutoFit/>
            </a:bodyPr>
            <a:lstStyle/>
            <a:p>
              <a:pPr algn="ctr" eaLnBrk="0" hangingPunct="0">
                <a:defRPr/>
              </a:pPr>
              <a:endParaRPr lang="es-ES_tradnl">
                <a:latin typeface="Arial" charset="0"/>
              </a:endParaRPr>
            </a:p>
          </p:txBody>
        </p:sp>
        <p:sp>
          <p:nvSpPr>
            <p:cNvPr id="47" name="Freeform 8">
              <a:extLst>
                <a:ext uri="{FF2B5EF4-FFF2-40B4-BE49-F238E27FC236}">
                  <a16:creationId xmlns:a16="http://schemas.microsoft.com/office/drawing/2014/main" id="{9A1D976E-C2B0-4DAF-8156-66CFBE2E42B4}"/>
                </a:ext>
              </a:extLst>
            </p:cNvPr>
            <p:cNvSpPr>
              <a:spLocks/>
            </p:cNvSpPr>
            <p:nvPr/>
          </p:nvSpPr>
          <p:spPr bwMode="auto">
            <a:xfrm flipH="1">
              <a:off x="1995"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53975" cap="flat" cmpd="sng">
              <a:solidFill>
                <a:srgbClr val="FF0000"/>
              </a:solidFill>
              <a:prstDash val="solid"/>
              <a:round/>
              <a:headEnd/>
              <a:tailEnd/>
            </a:ln>
            <a:effectLst>
              <a:outerShdw dist="35921" dir="2700000" algn="ctr" rotWithShape="0">
                <a:schemeClr val="bg2"/>
              </a:outerShdw>
            </a:effectLst>
          </p:spPr>
          <p:txBody>
            <a:bodyPr>
              <a:spAutoFit/>
            </a:bodyPr>
            <a:lstStyle/>
            <a:p>
              <a:pPr algn="ctr" eaLnBrk="0" hangingPunct="0">
                <a:defRPr/>
              </a:pPr>
              <a:endParaRPr lang="es-ES_tradnl">
                <a:latin typeface="Arial" charset="0"/>
              </a:endParaRPr>
            </a:p>
          </p:txBody>
        </p:sp>
      </p:grpSp>
      <p:sp>
        <p:nvSpPr>
          <p:cNvPr id="48" name="Line 9">
            <a:extLst>
              <a:ext uri="{FF2B5EF4-FFF2-40B4-BE49-F238E27FC236}">
                <a16:creationId xmlns:a16="http://schemas.microsoft.com/office/drawing/2014/main" id="{240E4434-8C8C-41CC-ACBA-548799E683E0}"/>
              </a:ext>
            </a:extLst>
          </p:cNvPr>
          <p:cNvSpPr>
            <a:spLocks noChangeShapeType="1"/>
          </p:cNvSpPr>
          <p:nvPr/>
        </p:nvSpPr>
        <p:spPr bwMode="auto">
          <a:xfrm>
            <a:off x="-7938" y="5589588"/>
            <a:ext cx="91440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49" name="Line 10">
            <a:extLst>
              <a:ext uri="{FF2B5EF4-FFF2-40B4-BE49-F238E27FC236}">
                <a16:creationId xmlns:a16="http://schemas.microsoft.com/office/drawing/2014/main" id="{27658EEE-DA93-4558-9C35-54B35BC4099D}"/>
              </a:ext>
            </a:extLst>
          </p:cNvPr>
          <p:cNvSpPr>
            <a:spLocks noChangeShapeType="1"/>
          </p:cNvSpPr>
          <p:nvPr/>
        </p:nvSpPr>
        <p:spPr bwMode="auto">
          <a:xfrm>
            <a:off x="4543425" y="2851150"/>
            <a:ext cx="0" cy="22717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s-AR"/>
          </a:p>
        </p:txBody>
      </p:sp>
      <p:sp>
        <p:nvSpPr>
          <p:cNvPr id="50" name="Text Box 11">
            <a:extLst>
              <a:ext uri="{FF2B5EF4-FFF2-40B4-BE49-F238E27FC236}">
                <a16:creationId xmlns:a16="http://schemas.microsoft.com/office/drawing/2014/main" id="{F8F2ED42-821C-431B-BD8C-689A1273CFBF}"/>
              </a:ext>
            </a:extLst>
          </p:cNvPr>
          <p:cNvSpPr txBox="1">
            <a:spLocks noChangeArrowheads="1"/>
          </p:cNvSpPr>
          <p:nvPr/>
        </p:nvSpPr>
        <p:spPr bwMode="auto">
          <a:xfrm>
            <a:off x="4548188" y="5154613"/>
            <a:ext cx="4240212" cy="369887"/>
          </a:xfrm>
          <a:prstGeom prst="rect">
            <a:avLst/>
          </a:prstGeom>
          <a:solidFill>
            <a:schemeClr val="hlink"/>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err="1">
                <a:solidFill>
                  <a:srgbClr val="FFFF00"/>
                </a:solidFill>
                <a:latin typeface="Arial" charset="0"/>
              </a:rPr>
              <a:t>Verdaderos</a:t>
            </a:r>
            <a:r>
              <a:rPr lang="en-US" dirty="0">
                <a:solidFill>
                  <a:srgbClr val="FFFF00"/>
                </a:solidFill>
                <a:latin typeface="Arial" charset="0"/>
              </a:rPr>
              <a:t> </a:t>
            </a:r>
            <a:r>
              <a:rPr lang="en-US" dirty="0" err="1">
                <a:solidFill>
                  <a:srgbClr val="FFFF00"/>
                </a:solidFill>
                <a:latin typeface="Arial" charset="0"/>
              </a:rPr>
              <a:t>Positivos</a:t>
            </a:r>
            <a:endParaRPr lang="en-US" dirty="0">
              <a:solidFill>
                <a:srgbClr val="FFFF00"/>
              </a:solidFill>
              <a:latin typeface="Arial" charset="0"/>
            </a:endParaRPr>
          </a:p>
        </p:txBody>
      </p:sp>
      <p:sp>
        <p:nvSpPr>
          <p:cNvPr id="51" name="Text Box 12">
            <a:extLst>
              <a:ext uri="{FF2B5EF4-FFF2-40B4-BE49-F238E27FC236}">
                <a16:creationId xmlns:a16="http://schemas.microsoft.com/office/drawing/2014/main" id="{B0B8C807-43CA-4FFD-8513-9A68E03D6F9E}"/>
              </a:ext>
            </a:extLst>
          </p:cNvPr>
          <p:cNvSpPr txBox="1">
            <a:spLocks noChangeArrowheads="1"/>
          </p:cNvSpPr>
          <p:nvPr/>
        </p:nvSpPr>
        <p:spPr bwMode="auto">
          <a:xfrm>
            <a:off x="4548188" y="5586413"/>
            <a:ext cx="4240212" cy="369887"/>
          </a:xfrm>
          <a:prstGeom prst="rect">
            <a:avLst/>
          </a:prstGeom>
          <a:solidFill>
            <a:srgbClr val="FFCC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err="1">
                <a:solidFill>
                  <a:srgbClr val="003399"/>
                </a:solidFill>
                <a:latin typeface="Arial" charset="0"/>
              </a:rPr>
              <a:t>Falsos</a:t>
            </a:r>
            <a:r>
              <a:rPr lang="en-US" dirty="0">
                <a:solidFill>
                  <a:srgbClr val="003399"/>
                </a:solidFill>
                <a:latin typeface="Arial" charset="0"/>
              </a:rPr>
              <a:t> </a:t>
            </a:r>
            <a:r>
              <a:rPr lang="en-US" dirty="0" err="1">
                <a:solidFill>
                  <a:srgbClr val="003399"/>
                </a:solidFill>
                <a:latin typeface="Arial" charset="0"/>
              </a:rPr>
              <a:t>Positivos</a:t>
            </a:r>
            <a:endParaRPr lang="en-US" dirty="0">
              <a:solidFill>
                <a:srgbClr val="003399"/>
              </a:solidFill>
              <a:latin typeface="Arial" charset="0"/>
            </a:endParaRPr>
          </a:p>
        </p:txBody>
      </p:sp>
      <p:sp>
        <p:nvSpPr>
          <p:cNvPr id="52" name="Text Box 13">
            <a:extLst>
              <a:ext uri="{FF2B5EF4-FFF2-40B4-BE49-F238E27FC236}">
                <a16:creationId xmlns:a16="http://schemas.microsoft.com/office/drawing/2014/main" id="{F906F809-FF81-462E-946E-CE27706F8785}"/>
              </a:ext>
            </a:extLst>
          </p:cNvPr>
          <p:cNvSpPr txBox="1">
            <a:spLocks noChangeArrowheads="1"/>
          </p:cNvSpPr>
          <p:nvPr/>
        </p:nvSpPr>
        <p:spPr bwMode="auto">
          <a:xfrm>
            <a:off x="3633788" y="5172075"/>
            <a:ext cx="8255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2400"/>
              <a:t>98</a:t>
            </a:r>
          </a:p>
          <a:p>
            <a:pPr algn="r"/>
            <a:r>
              <a:rPr lang="en-US" altLang="es-AR" sz="2400"/>
              <a:t>38</a:t>
            </a:r>
          </a:p>
        </p:txBody>
      </p:sp>
      <p:sp>
        <p:nvSpPr>
          <p:cNvPr id="53" name="Text Box 14">
            <a:extLst>
              <a:ext uri="{FF2B5EF4-FFF2-40B4-BE49-F238E27FC236}">
                <a16:creationId xmlns:a16="http://schemas.microsoft.com/office/drawing/2014/main" id="{DBEA9467-3489-43C2-B83E-1745F8647F8E}"/>
              </a:ext>
            </a:extLst>
          </p:cNvPr>
          <p:cNvSpPr txBox="1">
            <a:spLocks noChangeArrowheads="1"/>
          </p:cNvSpPr>
          <p:nvPr/>
        </p:nvSpPr>
        <p:spPr bwMode="auto">
          <a:xfrm>
            <a:off x="606425" y="5229225"/>
            <a:ext cx="3038475" cy="64611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a:solidFill>
                  <a:srgbClr val="002060"/>
                </a:solidFill>
                <a:latin typeface="Arial" charset="0"/>
              </a:rPr>
              <a:t>PPV = 98/(98+38)</a:t>
            </a:r>
          </a:p>
          <a:p>
            <a:pPr algn="ctr" eaLnBrk="0" hangingPunct="0">
              <a:defRPr/>
            </a:pPr>
            <a:r>
              <a:rPr lang="en-US" dirty="0">
                <a:solidFill>
                  <a:srgbClr val="002060"/>
                </a:solidFill>
                <a:latin typeface="Arial" charset="0"/>
              </a:rPr>
              <a:t>PPV = 72%</a:t>
            </a:r>
          </a:p>
        </p:txBody>
      </p:sp>
      <p:sp>
        <p:nvSpPr>
          <p:cNvPr id="54" name="Text Box 15">
            <a:extLst>
              <a:ext uri="{FF2B5EF4-FFF2-40B4-BE49-F238E27FC236}">
                <a16:creationId xmlns:a16="http://schemas.microsoft.com/office/drawing/2014/main" id="{C1A0DDFE-5DE7-4F27-8C65-66941E8E67A6}"/>
              </a:ext>
            </a:extLst>
          </p:cNvPr>
          <p:cNvSpPr txBox="1">
            <a:spLocks noChangeArrowheads="1"/>
          </p:cNvSpPr>
          <p:nvPr/>
        </p:nvSpPr>
        <p:spPr bwMode="auto">
          <a:xfrm>
            <a:off x="2262188" y="3827463"/>
            <a:ext cx="7651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a:t>1900</a:t>
            </a:r>
          </a:p>
        </p:txBody>
      </p:sp>
      <p:sp>
        <p:nvSpPr>
          <p:cNvPr id="55" name="Text Box 16">
            <a:extLst>
              <a:ext uri="{FF2B5EF4-FFF2-40B4-BE49-F238E27FC236}">
                <a16:creationId xmlns:a16="http://schemas.microsoft.com/office/drawing/2014/main" id="{A0CA2417-A3AD-49F5-B355-8072A195C4CA}"/>
              </a:ext>
            </a:extLst>
          </p:cNvPr>
          <p:cNvSpPr txBox="1">
            <a:spLocks noChangeArrowheads="1"/>
          </p:cNvSpPr>
          <p:nvPr/>
        </p:nvSpPr>
        <p:spPr bwMode="auto">
          <a:xfrm>
            <a:off x="5924550" y="3876675"/>
            <a:ext cx="7651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a:t>100</a:t>
            </a:r>
          </a:p>
        </p:txBody>
      </p:sp>
      <p:sp>
        <p:nvSpPr>
          <p:cNvPr id="56" name="Text Box 17">
            <a:extLst>
              <a:ext uri="{FF2B5EF4-FFF2-40B4-BE49-F238E27FC236}">
                <a16:creationId xmlns:a16="http://schemas.microsoft.com/office/drawing/2014/main" id="{82D06EBE-42C4-4901-90D8-4EF8305AA9BA}"/>
              </a:ext>
            </a:extLst>
          </p:cNvPr>
          <p:cNvSpPr txBox="1">
            <a:spLocks noChangeArrowheads="1"/>
          </p:cNvSpPr>
          <p:nvPr/>
        </p:nvSpPr>
        <p:spPr bwMode="auto">
          <a:xfrm>
            <a:off x="4716463" y="1657350"/>
            <a:ext cx="3616325" cy="1200150"/>
          </a:xfrm>
          <a:prstGeom prst="rect">
            <a:avLst/>
          </a:prstGeom>
          <a:noFill/>
          <a:ln w="9525">
            <a:noFill/>
            <a:miter lim="800000"/>
            <a:headEnd/>
            <a:tailEnd/>
          </a:ln>
          <a:effectLst/>
        </p:spPr>
        <p:txBody>
          <a:bodyPr>
            <a:spAutoFit/>
          </a:bodyPr>
          <a:lstStyle/>
          <a:p>
            <a:pPr algn="ctr" eaLnBrk="0" hangingPunct="0">
              <a:defRPr/>
            </a:pPr>
            <a:r>
              <a:rPr lang="en-US" dirty="0">
                <a:solidFill>
                  <a:srgbClr val="003399"/>
                </a:solidFill>
                <a:latin typeface="Arial" charset="0"/>
              </a:rPr>
              <a:t>2000 RN, </a:t>
            </a:r>
            <a:r>
              <a:rPr lang="en-US" dirty="0" err="1">
                <a:solidFill>
                  <a:srgbClr val="003399"/>
                </a:solidFill>
                <a:latin typeface="Arial" charset="0"/>
              </a:rPr>
              <a:t>Prevalencia</a:t>
            </a:r>
            <a:r>
              <a:rPr lang="en-US" dirty="0">
                <a:solidFill>
                  <a:srgbClr val="003399"/>
                </a:solidFill>
                <a:latin typeface="Arial" charset="0"/>
              </a:rPr>
              <a:t> ½</a:t>
            </a:r>
            <a:r>
              <a:rPr lang="en-US" sz="1200" dirty="0">
                <a:solidFill>
                  <a:srgbClr val="003399"/>
                </a:solidFill>
                <a:latin typeface="Arial" charset="0"/>
              </a:rPr>
              <a:t>o</a:t>
            </a:r>
            <a:r>
              <a:rPr lang="en-US" dirty="0">
                <a:solidFill>
                  <a:srgbClr val="003399"/>
                </a:solidFill>
                <a:latin typeface="Arial" charset="0"/>
              </a:rPr>
              <a:t> con </a:t>
            </a:r>
            <a:r>
              <a:rPr lang="en-US" dirty="0" err="1">
                <a:solidFill>
                  <a:srgbClr val="003399"/>
                </a:solidFill>
                <a:latin typeface="Arial" charset="0"/>
              </a:rPr>
              <a:t>enfermedad</a:t>
            </a:r>
            <a:r>
              <a:rPr lang="en-US" dirty="0">
                <a:solidFill>
                  <a:srgbClr val="003399"/>
                </a:solidFill>
                <a:latin typeface="Arial" charset="0"/>
              </a:rPr>
              <a:t>.  </a:t>
            </a:r>
          </a:p>
          <a:p>
            <a:pPr algn="ctr" eaLnBrk="0" hangingPunct="0">
              <a:defRPr/>
            </a:pPr>
            <a:endParaRPr lang="en-US" dirty="0">
              <a:solidFill>
                <a:srgbClr val="003399"/>
              </a:solidFill>
              <a:latin typeface="Arial" charset="0"/>
            </a:endParaRPr>
          </a:p>
          <a:p>
            <a:pPr algn="ctr" eaLnBrk="0" hangingPunct="0">
              <a:defRPr/>
            </a:pPr>
            <a:r>
              <a:rPr lang="en-US" dirty="0" err="1">
                <a:solidFill>
                  <a:srgbClr val="003399"/>
                </a:solidFill>
                <a:effectLst>
                  <a:outerShdw blurRad="38100" dist="38100" dir="2700000" algn="tl">
                    <a:srgbClr val="C0C0C0"/>
                  </a:outerShdw>
                </a:effectLst>
                <a:latin typeface="Arial" charset="0"/>
              </a:rPr>
              <a:t>Sensibilidad</a:t>
            </a:r>
            <a:r>
              <a:rPr lang="en-US" dirty="0">
                <a:solidFill>
                  <a:srgbClr val="003399"/>
                </a:solidFill>
                <a:effectLst>
                  <a:outerShdw blurRad="38100" dist="38100" dir="2700000" algn="tl">
                    <a:srgbClr val="C0C0C0"/>
                  </a:outerShdw>
                </a:effectLst>
                <a:latin typeface="Arial" charset="0"/>
              </a:rPr>
              <a:t>: 98%</a:t>
            </a:r>
          </a:p>
        </p:txBody>
      </p:sp>
      <p:sp>
        <p:nvSpPr>
          <p:cNvPr id="57" name="Rectangle 2">
            <a:extLst>
              <a:ext uri="{FF2B5EF4-FFF2-40B4-BE49-F238E27FC236}">
                <a16:creationId xmlns:a16="http://schemas.microsoft.com/office/drawing/2014/main" id="{0FC7D945-2AE2-421A-A83B-C6E2E70D7699}"/>
              </a:ext>
            </a:extLst>
          </p:cNvPr>
          <p:cNvSpPr txBox="1">
            <a:spLocks noChangeArrowheads="1"/>
          </p:cNvSpPr>
          <p:nvPr/>
        </p:nvSpPr>
        <p:spPr>
          <a:xfrm>
            <a:off x="7492041" y="3105150"/>
            <a:ext cx="4138613" cy="776287"/>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a:solidFill>
                  <a:srgbClr val="003399"/>
                </a:solidFill>
              </a:rPr>
              <a:t>VPP = VP/(VP+FP)</a:t>
            </a:r>
          </a:p>
        </p:txBody>
      </p:sp>
      <p:sp>
        <p:nvSpPr>
          <p:cNvPr id="58" name="Text Box 17">
            <a:extLst>
              <a:ext uri="{FF2B5EF4-FFF2-40B4-BE49-F238E27FC236}">
                <a16:creationId xmlns:a16="http://schemas.microsoft.com/office/drawing/2014/main" id="{67B1D355-33BB-48F2-9048-15F3E4DB7687}"/>
              </a:ext>
            </a:extLst>
          </p:cNvPr>
          <p:cNvSpPr txBox="1">
            <a:spLocks noChangeArrowheads="1"/>
          </p:cNvSpPr>
          <p:nvPr/>
        </p:nvSpPr>
        <p:spPr bwMode="auto">
          <a:xfrm>
            <a:off x="885825" y="2514600"/>
            <a:ext cx="3616325" cy="369888"/>
          </a:xfrm>
          <a:prstGeom prst="rect">
            <a:avLst/>
          </a:prstGeom>
          <a:noFill/>
          <a:ln w="9525">
            <a:noFill/>
            <a:miter lim="800000"/>
            <a:headEnd/>
            <a:tailEnd/>
          </a:ln>
          <a:effectLst/>
        </p:spPr>
        <p:txBody>
          <a:bodyPr>
            <a:spAutoFit/>
          </a:bodyPr>
          <a:lstStyle/>
          <a:p>
            <a:pPr algn="ctr" eaLnBrk="0" hangingPunct="0">
              <a:defRPr/>
            </a:pPr>
            <a:r>
              <a:rPr lang="en-US" dirty="0" err="1">
                <a:solidFill>
                  <a:srgbClr val="003399"/>
                </a:solidFill>
                <a:effectLst>
                  <a:outerShdw blurRad="38100" dist="38100" dir="2700000" algn="tl">
                    <a:srgbClr val="C0C0C0"/>
                  </a:outerShdw>
                </a:effectLst>
                <a:latin typeface="Arial" charset="0"/>
              </a:rPr>
              <a:t>Especificidad</a:t>
            </a:r>
            <a:r>
              <a:rPr lang="en-US" dirty="0">
                <a:solidFill>
                  <a:srgbClr val="003399"/>
                </a:solidFill>
                <a:effectLst>
                  <a:outerShdw blurRad="38100" dist="38100" dir="2700000" algn="tl">
                    <a:srgbClr val="C0C0C0"/>
                  </a:outerShdw>
                </a:effectLst>
                <a:latin typeface="Arial" charset="0"/>
              </a:rPr>
              <a:t>: 98%</a:t>
            </a:r>
          </a:p>
        </p:txBody>
      </p:sp>
    </p:spTree>
    <p:extLst>
      <p:ext uri="{BB962C8B-B14F-4D97-AF65-F5344CB8AC3E}">
        <p14:creationId xmlns:p14="http://schemas.microsoft.com/office/powerpoint/2010/main" val="2907889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solidFill>
        </p:spPr>
      </p:pic>
      <p:sp>
        <p:nvSpPr>
          <p:cNvPr id="6" name="Freeform 20">
            <a:extLst>
              <a:ext uri="{FF2B5EF4-FFF2-40B4-BE49-F238E27FC236}">
                <a16:creationId xmlns:a16="http://schemas.microsoft.com/office/drawing/2014/main" id="{4578FF65-32A7-4217-A645-3801E0A0E750}"/>
              </a:ext>
            </a:extLst>
          </p:cNvPr>
          <p:cNvSpPr>
            <a:spLocks/>
          </p:cNvSpPr>
          <p:nvPr/>
        </p:nvSpPr>
        <p:spPr bwMode="auto">
          <a:xfrm flipH="1">
            <a:off x="-112713" y="160338"/>
            <a:ext cx="1327151" cy="4911725"/>
          </a:xfrm>
          <a:custGeom>
            <a:avLst/>
            <a:gdLst/>
            <a:ahLst/>
            <a:cxnLst>
              <a:cxn ang="0">
                <a:pos x="836" y="3094"/>
              </a:cxn>
              <a:cxn ang="0">
                <a:pos x="576" y="3057"/>
              </a:cxn>
              <a:cxn ang="0">
                <a:pos x="418" y="2918"/>
              </a:cxn>
              <a:cxn ang="0">
                <a:pos x="269" y="2565"/>
              </a:cxn>
              <a:cxn ang="0">
                <a:pos x="232" y="2407"/>
              </a:cxn>
              <a:cxn ang="0">
                <a:pos x="167" y="2035"/>
              </a:cxn>
              <a:cxn ang="0">
                <a:pos x="0" y="0"/>
              </a:cxn>
            </a:cxnLst>
            <a:rect l="0" t="0" r="r" b="b"/>
            <a:pathLst>
              <a:path w="836" h="3094">
                <a:moveTo>
                  <a:pt x="836" y="3094"/>
                </a:moveTo>
                <a:cubicBezTo>
                  <a:pt x="741" y="3090"/>
                  <a:pt x="646" y="3086"/>
                  <a:pt x="576" y="3057"/>
                </a:cubicBezTo>
                <a:cubicBezTo>
                  <a:pt x="506" y="3028"/>
                  <a:pt x="469" y="3000"/>
                  <a:pt x="418" y="2918"/>
                </a:cubicBezTo>
                <a:cubicBezTo>
                  <a:pt x="367" y="2836"/>
                  <a:pt x="300" y="2650"/>
                  <a:pt x="269" y="2565"/>
                </a:cubicBezTo>
                <a:cubicBezTo>
                  <a:pt x="238" y="2480"/>
                  <a:pt x="249" y="2495"/>
                  <a:pt x="232" y="2407"/>
                </a:cubicBezTo>
                <a:cubicBezTo>
                  <a:pt x="215" y="2319"/>
                  <a:pt x="206" y="2436"/>
                  <a:pt x="167" y="2035"/>
                </a:cubicBezTo>
                <a:cubicBezTo>
                  <a:pt x="128" y="1634"/>
                  <a:pt x="23" y="339"/>
                  <a:pt x="0" y="0"/>
                </a:cubicBezTo>
              </a:path>
            </a:pathLst>
          </a:custGeom>
          <a:solidFill>
            <a:schemeClr val="bg1"/>
          </a:solidFill>
          <a:ln w="60325" cap="flat" cmpd="sng">
            <a:solidFill>
              <a:schemeClr val="accent6"/>
            </a:solidFill>
            <a:prstDash val="solid"/>
            <a:round/>
            <a:headEnd/>
            <a:tailEnd/>
          </a:ln>
          <a:effectLst>
            <a:outerShdw dist="107763" dir="2700000" algn="ctr" rotWithShape="0">
              <a:schemeClr val="bg2"/>
            </a:outerShdw>
          </a:effectLst>
        </p:spPr>
        <p:txBody>
          <a:bodyPr>
            <a:spAutoFit/>
          </a:bodyPr>
          <a:lstStyle/>
          <a:p>
            <a:pPr algn="ctr" eaLnBrk="0" hangingPunct="0">
              <a:defRPr/>
            </a:pPr>
            <a:endParaRPr lang="es-ES_tradnl" dirty="0">
              <a:latin typeface="Arial" charset="0"/>
            </a:endParaRPr>
          </a:p>
        </p:txBody>
      </p:sp>
      <p:sp>
        <p:nvSpPr>
          <p:cNvPr id="7" name="Freeform 19">
            <a:extLst>
              <a:ext uri="{FF2B5EF4-FFF2-40B4-BE49-F238E27FC236}">
                <a16:creationId xmlns:a16="http://schemas.microsoft.com/office/drawing/2014/main" id="{5E6C05ED-359F-4226-B982-D559FCA197E3}"/>
              </a:ext>
            </a:extLst>
          </p:cNvPr>
          <p:cNvSpPr>
            <a:spLocks/>
          </p:cNvSpPr>
          <p:nvPr/>
        </p:nvSpPr>
        <p:spPr bwMode="auto">
          <a:xfrm>
            <a:off x="4956175" y="155575"/>
            <a:ext cx="1327150" cy="4911725"/>
          </a:xfrm>
          <a:custGeom>
            <a:avLst/>
            <a:gdLst/>
            <a:ahLst/>
            <a:cxnLst>
              <a:cxn ang="0">
                <a:pos x="836" y="3094"/>
              </a:cxn>
              <a:cxn ang="0">
                <a:pos x="576" y="3057"/>
              </a:cxn>
              <a:cxn ang="0">
                <a:pos x="418" y="2918"/>
              </a:cxn>
              <a:cxn ang="0">
                <a:pos x="269" y="2565"/>
              </a:cxn>
              <a:cxn ang="0">
                <a:pos x="232" y="2407"/>
              </a:cxn>
              <a:cxn ang="0">
                <a:pos x="167" y="2035"/>
              </a:cxn>
              <a:cxn ang="0">
                <a:pos x="0" y="0"/>
              </a:cxn>
            </a:cxnLst>
            <a:rect l="0" t="0" r="r" b="b"/>
            <a:pathLst>
              <a:path w="836" h="3094">
                <a:moveTo>
                  <a:pt x="836" y="3094"/>
                </a:moveTo>
                <a:cubicBezTo>
                  <a:pt x="741" y="3090"/>
                  <a:pt x="646" y="3086"/>
                  <a:pt x="576" y="3057"/>
                </a:cubicBezTo>
                <a:cubicBezTo>
                  <a:pt x="506" y="3028"/>
                  <a:pt x="469" y="3000"/>
                  <a:pt x="418" y="2918"/>
                </a:cubicBezTo>
                <a:cubicBezTo>
                  <a:pt x="367" y="2836"/>
                  <a:pt x="300" y="2650"/>
                  <a:pt x="269" y="2565"/>
                </a:cubicBezTo>
                <a:cubicBezTo>
                  <a:pt x="238" y="2480"/>
                  <a:pt x="249" y="2495"/>
                  <a:pt x="232" y="2407"/>
                </a:cubicBezTo>
                <a:cubicBezTo>
                  <a:pt x="215" y="2319"/>
                  <a:pt x="206" y="2436"/>
                  <a:pt x="167" y="2035"/>
                </a:cubicBezTo>
                <a:cubicBezTo>
                  <a:pt x="128" y="1634"/>
                  <a:pt x="23" y="339"/>
                  <a:pt x="0" y="0"/>
                </a:cubicBezTo>
              </a:path>
            </a:pathLst>
          </a:custGeom>
          <a:noFill/>
          <a:ln w="60325" cap="flat" cmpd="sng">
            <a:solidFill>
              <a:schemeClr val="accent6"/>
            </a:solidFill>
            <a:prstDash val="solid"/>
            <a:round/>
            <a:headEnd/>
            <a:tailEnd/>
          </a:ln>
          <a:effectLst>
            <a:outerShdw dist="107763" dir="2700000" algn="ctr" rotWithShape="0">
              <a:schemeClr val="bg2"/>
            </a:outerShdw>
          </a:effectLst>
        </p:spPr>
        <p:txBody>
          <a:bodyPr>
            <a:spAutoFit/>
          </a:bodyPr>
          <a:lstStyle/>
          <a:p>
            <a:pPr algn="ctr" eaLnBrk="0" hangingPunct="0">
              <a:defRPr/>
            </a:pPr>
            <a:endParaRPr lang="es-ES_tradnl">
              <a:latin typeface="Arial" charset="0"/>
            </a:endParaRPr>
          </a:p>
        </p:txBody>
      </p:sp>
      <p:grpSp>
        <p:nvGrpSpPr>
          <p:cNvPr id="8" name="Group 6">
            <a:extLst>
              <a:ext uri="{FF2B5EF4-FFF2-40B4-BE49-F238E27FC236}">
                <a16:creationId xmlns:a16="http://schemas.microsoft.com/office/drawing/2014/main" id="{2071D1D9-A313-4BAE-88B3-BAF40E1E2421}"/>
              </a:ext>
            </a:extLst>
          </p:cNvPr>
          <p:cNvGrpSpPr>
            <a:grpSpLocks/>
          </p:cNvGrpSpPr>
          <p:nvPr/>
        </p:nvGrpSpPr>
        <p:grpSpPr bwMode="auto">
          <a:xfrm>
            <a:off x="3951288" y="4965700"/>
            <a:ext cx="5029200" cy="101600"/>
            <a:chOff x="811" y="2081"/>
            <a:chExt cx="2385" cy="1813"/>
          </a:xfrm>
        </p:grpSpPr>
        <p:sp>
          <p:nvSpPr>
            <p:cNvPr id="9" name="Freeform 7">
              <a:extLst>
                <a:ext uri="{FF2B5EF4-FFF2-40B4-BE49-F238E27FC236}">
                  <a16:creationId xmlns:a16="http://schemas.microsoft.com/office/drawing/2014/main" id="{578A0D91-9CBC-4C45-B65F-3C5B3E6B37DE}"/>
                </a:ext>
              </a:extLst>
            </p:cNvPr>
            <p:cNvSpPr>
              <a:spLocks/>
            </p:cNvSpPr>
            <p:nvPr/>
          </p:nvSpPr>
          <p:spPr bwMode="auto">
            <a:xfrm>
              <a:off x="811"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53975" cap="flat" cmpd="sng">
              <a:solidFill>
                <a:srgbClr val="FF0000"/>
              </a:solidFill>
              <a:prstDash val="solid"/>
              <a:round/>
              <a:headEnd/>
              <a:tailEnd/>
            </a:ln>
            <a:effectLst>
              <a:outerShdw dist="35921" dir="2700000" algn="ctr" rotWithShape="0">
                <a:schemeClr val="bg2"/>
              </a:outerShdw>
            </a:effectLst>
          </p:spPr>
          <p:txBody>
            <a:bodyPr>
              <a:spAutoFit/>
            </a:bodyPr>
            <a:lstStyle/>
            <a:p>
              <a:pPr algn="ctr" eaLnBrk="0" hangingPunct="0">
                <a:defRPr/>
              </a:pPr>
              <a:endParaRPr lang="es-ES_tradnl">
                <a:latin typeface="Arial" charset="0"/>
              </a:endParaRPr>
            </a:p>
          </p:txBody>
        </p:sp>
        <p:sp>
          <p:nvSpPr>
            <p:cNvPr id="10" name="Freeform 8">
              <a:extLst>
                <a:ext uri="{FF2B5EF4-FFF2-40B4-BE49-F238E27FC236}">
                  <a16:creationId xmlns:a16="http://schemas.microsoft.com/office/drawing/2014/main" id="{1AEE429D-F227-4EC9-A665-6B5CF11D015D}"/>
                </a:ext>
              </a:extLst>
            </p:cNvPr>
            <p:cNvSpPr>
              <a:spLocks/>
            </p:cNvSpPr>
            <p:nvPr/>
          </p:nvSpPr>
          <p:spPr bwMode="auto">
            <a:xfrm flipH="1">
              <a:off x="1995"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53975" cap="flat" cmpd="sng">
              <a:solidFill>
                <a:srgbClr val="FF0000"/>
              </a:solidFill>
              <a:prstDash val="solid"/>
              <a:round/>
              <a:headEnd/>
              <a:tailEnd/>
            </a:ln>
            <a:effectLst>
              <a:outerShdw dist="35921" dir="2700000" algn="ctr" rotWithShape="0">
                <a:schemeClr val="bg2"/>
              </a:outerShdw>
            </a:effectLst>
          </p:spPr>
          <p:txBody>
            <a:bodyPr>
              <a:spAutoFit/>
            </a:bodyPr>
            <a:lstStyle/>
            <a:p>
              <a:pPr algn="ctr" eaLnBrk="0" hangingPunct="0">
                <a:defRPr/>
              </a:pPr>
              <a:endParaRPr lang="es-ES_tradnl">
                <a:latin typeface="Arial" charset="0"/>
              </a:endParaRPr>
            </a:p>
          </p:txBody>
        </p:sp>
      </p:grpSp>
      <p:sp>
        <p:nvSpPr>
          <p:cNvPr id="11" name="Line 9">
            <a:extLst>
              <a:ext uri="{FF2B5EF4-FFF2-40B4-BE49-F238E27FC236}">
                <a16:creationId xmlns:a16="http://schemas.microsoft.com/office/drawing/2014/main" id="{EFAA39DC-A06B-404B-8249-D5D476FC1F93}"/>
              </a:ext>
            </a:extLst>
          </p:cNvPr>
          <p:cNvSpPr>
            <a:spLocks noChangeShapeType="1"/>
          </p:cNvSpPr>
          <p:nvPr/>
        </p:nvSpPr>
        <p:spPr bwMode="auto">
          <a:xfrm>
            <a:off x="0" y="5080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12" name="Line 10">
            <a:extLst>
              <a:ext uri="{FF2B5EF4-FFF2-40B4-BE49-F238E27FC236}">
                <a16:creationId xmlns:a16="http://schemas.microsoft.com/office/drawing/2014/main" id="{7D525F83-BD83-4953-8E52-9A97E9EEF06B}"/>
              </a:ext>
            </a:extLst>
          </p:cNvPr>
          <p:cNvSpPr>
            <a:spLocks noChangeShapeType="1"/>
          </p:cNvSpPr>
          <p:nvPr/>
        </p:nvSpPr>
        <p:spPr bwMode="auto">
          <a:xfrm>
            <a:off x="4684713" y="2808288"/>
            <a:ext cx="0" cy="2271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s-AR"/>
          </a:p>
        </p:txBody>
      </p:sp>
      <p:sp>
        <p:nvSpPr>
          <p:cNvPr id="13" name="Text Box 13">
            <a:extLst>
              <a:ext uri="{FF2B5EF4-FFF2-40B4-BE49-F238E27FC236}">
                <a16:creationId xmlns:a16="http://schemas.microsoft.com/office/drawing/2014/main" id="{7552A86D-E1E3-4BA3-83B8-FE7A45FEB738}"/>
              </a:ext>
            </a:extLst>
          </p:cNvPr>
          <p:cNvSpPr txBox="1">
            <a:spLocks noChangeArrowheads="1"/>
          </p:cNvSpPr>
          <p:nvPr/>
        </p:nvSpPr>
        <p:spPr bwMode="auto">
          <a:xfrm>
            <a:off x="3598863" y="5129213"/>
            <a:ext cx="10017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s-AR" sz="2400"/>
              <a:t>9</a:t>
            </a:r>
          </a:p>
          <a:p>
            <a:pPr algn="r"/>
            <a:r>
              <a:rPr lang="en-US" altLang="es-AR" sz="2400"/>
              <a:t>2000</a:t>
            </a:r>
          </a:p>
        </p:txBody>
      </p:sp>
      <p:sp>
        <p:nvSpPr>
          <p:cNvPr id="14" name="Text Box 14">
            <a:extLst>
              <a:ext uri="{FF2B5EF4-FFF2-40B4-BE49-F238E27FC236}">
                <a16:creationId xmlns:a16="http://schemas.microsoft.com/office/drawing/2014/main" id="{9561E220-ECDF-4283-88C7-40C950EFCE3D}"/>
              </a:ext>
            </a:extLst>
          </p:cNvPr>
          <p:cNvSpPr txBox="1">
            <a:spLocks noChangeArrowheads="1"/>
          </p:cNvSpPr>
          <p:nvPr/>
        </p:nvSpPr>
        <p:spPr bwMode="auto">
          <a:xfrm>
            <a:off x="555625" y="5186363"/>
            <a:ext cx="3038475" cy="646112"/>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a:solidFill>
                  <a:srgbClr val="002060"/>
                </a:solidFill>
                <a:latin typeface="Arial" charset="0"/>
              </a:rPr>
              <a:t>PPV = 9/(9+2000)</a:t>
            </a:r>
          </a:p>
          <a:p>
            <a:pPr algn="ctr" eaLnBrk="0" hangingPunct="0">
              <a:defRPr/>
            </a:pPr>
            <a:r>
              <a:rPr lang="en-US" dirty="0">
                <a:solidFill>
                  <a:srgbClr val="002060"/>
                </a:solidFill>
                <a:latin typeface="Arial" charset="0"/>
              </a:rPr>
              <a:t>PPV = 0.4%</a:t>
            </a:r>
          </a:p>
        </p:txBody>
      </p:sp>
      <p:sp>
        <p:nvSpPr>
          <p:cNvPr id="15" name="Text Box 15">
            <a:extLst>
              <a:ext uri="{FF2B5EF4-FFF2-40B4-BE49-F238E27FC236}">
                <a16:creationId xmlns:a16="http://schemas.microsoft.com/office/drawing/2014/main" id="{407B0C58-A069-4315-A245-97C1EB474749}"/>
              </a:ext>
            </a:extLst>
          </p:cNvPr>
          <p:cNvSpPr txBox="1">
            <a:spLocks noChangeArrowheads="1"/>
          </p:cNvSpPr>
          <p:nvPr/>
        </p:nvSpPr>
        <p:spPr bwMode="auto">
          <a:xfrm>
            <a:off x="2286000" y="3798888"/>
            <a:ext cx="104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a:t>100000</a:t>
            </a:r>
          </a:p>
        </p:txBody>
      </p:sp>
      <p:sp>
        <p:nvSpPr>
          <p:cNvPr id="16" name="Text Box 16">
            <a:extLst>
              <a:ext uri="{FF2B5EF4-FFF2-40B4-BE49-F238E27FC236}">
                <a16:creationId xmlns:a16="http://schemas.microsoft.com/office/drawing/2014/main" id="{B8AEEF8C-FA1B-4AB8-BA30-66B8C9CB9439}"/>
              </a:ext>
            </a:extLst>
          </p:cNvPr>
          <p:cNvSpPr txBox="1">
            <a:spLocks noChangeArrowheads="1"/>
          </p:cNvSpPr>
          <p:nvPr/>
        </p:nvSpPr>
        <p:spPr bwMode="auto">
          <a:xfrm>
            <a:off x="6065838" y="3833813"/>
            <a:ext cx="7651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a:t>10</a:t>
            </a:r>
          </a:p>
        </p:txBody>
      </p:sp>
      <p:sp>
        <p:nvSpPr>
          <p:cNvPr id="17" name="Text Box 11">
            <a:extLst>
              <a:ext uri="{FF2B5EF4-FFF2-40B4-BE49-F238E27FC236}">
                <a16:creationId xmlns:a16="http://schemas.microsoft.com/office/drawing/2014/main" id="{8B31D88D-D520-4878-87E5-8D4F6BC4E637}"/>
              </a:ext>
            </a:extLst>
          </p:cNvPr>
          <p:cNvSpPr txBox="1">
            <a:spLocks noChangeArrowheads="1"/>
          </p:cNvSpPr>
          <p:nvPr/>
        </p:nvSpPr>
        <p:spPr bwMode="auto">
          <a:xfrm>
            <a:off x="4689475" y="5170488"/>
            <a:ext cx="4240213" cy="369887"/>
          </a:xfrm>
          <a:prstGeom prst="rect">
            <a:avLst/>
          </a:prstGeom>
          <a:solidFill>
            <a:schemeClr val="hlink"/>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err="1">
                <a:solidFill>
                  <a:srgbClr val="FFFF00"/>
                </a:solidFill>
                <a:latin typeface="Arial" charset="0"/>
              </a:rPr>
              <a:t>Verdaderos</a:t>
            </a:r>
            <a:r>
              <a:rPr lang="en-US" dirty="0">
                <a:solidFill>
                  <a:srgbClr val="FFFF00"/>
                </a:solidFill>
                <a:latin typeface="Arial" charset="0"/>
              </a:rPr>
              <a:t> </a:t>
            </a:r>
            <a:r>
              <a:rPr lang="en-US" dirty="0" err="1">
                <a:solidFill>
                  <a:srgbClr val="FFFF00"/>
                </a:solidFill>
                <a:latin typeface="Arial" charset="0"/>
              </a:rPr>
              <a:t>Positivos</a:t>
            </a:r>
            <a:endParaRPr lang="en-US" dirty="0">
              <a:solidFill>
                <a:srgbClr val="FFFF00"/>
              </a:solidFill>
              <a:latin typeface="Arial" charset="0"/>
            </a:endParaRPr>
          </a:p>
        </p:txBody>
      </p:sp>
      <p:sp>
        <p:nvSpPr>
          <p:cNvPr id="18" name="Text Box 12">
            <a:extLst>
              <a:ext uri="{FF2B5EF4-FFF2-40B4-BE49-F238E27FC236}">
                <a16:creationId xmlns:a16="http://schemas.microsoft.com/office/drawing/2014/main" id="{123B878C-3610-495C-9F5B-2F63F594516C}"/>
              </a:ext>
            </a:extLst>
          </p:cNvPr>
          <p:cNvSpPr txBox="1">
            <a:spLocks noChangeArrowheads="1"/>
          </p:cNvSpPr>
          <p:nvPr/>
        </p:nvSpPr>
        <p:spPr bwMode="auto">
          <a:xfrm>
            <a:off x="4689475" y="5602288"/>
            <a:ext cx="4240213" cy="369887"/>
          </a:xfrm>
          <a:prstGeom prst="rect">
            <a:avLst/>
          </a:prstGeom>
          <a:solidFill>
            <a:srgbClr val="FFCC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err="1">
                <a:solidFill>
                  <a:srgbClr val="003399"/>
                </a:solidFill>
                <a:latin typeface="Arial" charset="0"/>
              </a:rPr>
              <a:t>Falsos</a:t>
            </a:r>
            <a:r>
              <a:rPr lang="en-US" dirty="0">
                <a:solidFill>
                  <a:srgbClr val="003399"/>
                </a:solidFill>
                <a:latin typeface="Arial" charset="0"/>
              </a:rPr>
              <a:t> </a:t>
            </a:r>
            <a:r>
              <a:rPr lang="en-US" dirty="0" err="1">
                <a:solidFill>
                  <a:srgbClr val="003399"/>
                </a:solidFill>
                <a:latin typeface="Arial" charset="0"/>
              </a:rPr>
              <a:t>Positivos</a:t>
            </a:r>
            <a:endParaRPr lang="en-US" dirty="0">
              <a:solidFill>
                <a:srgbClr val="003399"/>
              </a:solidFill>
              <a:latin typeface="Arial" charset="0"/>
            </a:endParaRPr>
          </a:p>
        </p:txBody>
      </p:sp>
      <p:sp>
        <p:nvSpPr>
          <p:cNvPr id="19" name="Text Box 17">
            <a:extLst>
              <a:ext uri="{FF2B5EF4-FFF2-40B4-BE49-F238E27FC236}">
                <a16:creationId xmlns:a16="http://schemas.microsoft.com/office/drawing/2014/main" id="{7F143063-2260-4C6A-A003-154B245BCA6E}"/>
              </a:ext>
            </a:extLst>
          </p:cNvPr>
          <p:cNvSpPr txBox="1">
            <a:spLocks noChangeArrowheads="1"/>
          </p:cNvSpPr>
          <p:nvPr/>
        </p:nvSpPr>
        <p:spPr bwMode="auto">
          <a:xfrm>
            <a:off x="4716463" y="1828800"/>
            <a:ext cx="3616325" cy="1508125"/>
          </a:xfrm>
          <a:prstGeom prst="rect">
            <a:avLst/>
          </a:prstGeom>
          <a:noFill/>
          <a:ln w="9525">
            <a:noFill/>
            <a:miter lim="800000"/>
            <a:headEnd/>
            <a:tailEnd/>
          </a:ln>
          <a:effectLst/>
        </p:spPr>
        <p:txBody>
          <a:bodyPr>
            <a:spAutoFit/>
          </a:bodyPr>
          <a:lstStyle/>
          <a:p>
            <a:pPr algn="ctr" eaLnBrk="0" hangingPunct="0">
              <a:defRPr/>
            </a:pPr>
            <a:r>
              <a:rPr lang="en-US" dirty="0">
                <a:solidFill>
                  <a:srgbClr val="003399"/>
                </a:solidFill>
                <a:latin typeface="Arial" charset="0"/>
              </a:rPr>
              <a:t>100010 RN</a:t>
            </a:r>
          </a:p>
          <a:p>
            <a:pPr algn="ctr" eaLnBrk="0" hangingPunct="0">
              <a:defRPr/>
            </a:pPr>
            <a:r>
              <a:rPr lang="en-US" dirty="0" err="1">
                <a:solidFill>
                  <a:srgbClr val="003399"/>
                </a:solidFill>
                <a:latin typeface="Arial" charset="0"/>
              </a:rPr>
              <a:t>Prevalencia</a:t>
            </a:r>
            <a:r>
              <a:rPr lang="en-US" dirty="0">
                <a:solidFill>
                  <a:srgbClr val="003399"/>
                </a:solidFill>
                <a:latin typeface="Arial" charset="0"/>
              </a:rPr>
              <a:t> </a:t>
            </a:r>
            <a:r>
              <a:rPr lang="en-US" sz="1400" dirty="0">
                <a:solidFill>
                  <a:srgbClr val="003399"/>
                </a:solidFill>
                <a:latin typeface="Arial" charset="0"/>
              </a:rPr>
              <a:t>1</a:t>
            </a:r>
            <a:r>
              <a:rPr lang="en-US" sz="2000" dirty="0">
                <a:solidFill>
                  <a:srgbClr val="003399"/>
                </a:solidFill>
                <a:latin typeface="Arial" charset="0"/>
              </a:rPr>
              <a:t>/</a:t>
            </a:r>
            <a:r>
              <a:rPr lang="en-US" sz="1400" dirty="0">
                <a:solidFill>
                  <a:srgbClr val="003399"/>
                </a:solidFill>
                <a:latin typeface="Arial" charset="0"/>
              </a:rPr>
              <a:t>10000</a:t>
            </a:r>
            <a:r>
              <a:rPr lang="en-US" dirty="0">
                <a:solidFill>
                  <a:srgbClr val="003399"/>
                </a:solidFill>
                <a:latin typeface="Arial" charset="0"/>
              </a:rPr>
              <a:t> con </a:t>
            </a:r>
            <a:r>
              <a:rPr lang="en-US" dirty="0" err="1">
                <a:solidFill>
                  <a:srgbClr val="003399"/>
                </a:solidFill>
                <a:latin typeface="Arial" charset="0"/>
              </a:rPr>
              <a:t>enfermedad</a:t>
            </a:r>
            <a:r>
              <a:rPr lang="en-US" dirty="0">
                <a:solidFill>
                  <a:srgbClr val="003399"/>
                </a:solidFill>
                <a:latin typeface="Arial" charset="0"/>
              </a:rPr>
              <a:t>.  </a:t>
            </a:r>
          </a:p>
          <a:p>
            <a:pPr algn="ctr" eaLnBrk="0" hangingPunct="0">
              <a:defRPr/>
            </a:pPr>
            <a:endParaRPr lang="en-US" dirty="0">
              <a:solidFill>
                <a:srgbClr val="003399"/>
              </a:solidFill>
              <a:latin typeface="Arial" charset="0"/>
            </a:endParaRPr>
          </a:p>
          <a:p>
            <a:pPr algn="ctr" eaLnBrk="0" hangingPunct="0">
              <a:defRPr/>
            </a:pPr>
            <a:r>
              <a:rPr lang="en-US" dirty="0" err="1">
                <a:solidFill>
                  <a:srgbClr val="003399"/>
                </a:solidFill>
                <a:effectLst>
                  <a:outerShdw blurRad="38100" dist="38100" dir="2700000" algn="tl">
                    <a:srgbClr val="C0C0C0"/>
                  </a:outerShdw>
                </a:effectLst>
                <a:latin typeface="Arial" charset="0"/>
              </a:rPr>
              <a:t>Sensibilidad</a:t>
            </a:r>
            <a:r>
              <a:rPr lang="en-US" dirty="0">
                <a:solidFill>
                  <a:srgbClr val="003399"/>
                </a:solidFill>
                <a:effectLst>
                  <a:outerShdw blurRad="38100" dist="38100" dir="2700000" algn="tl">
                    <a:srgbClr val="C0C0C0"/>
                  </a:outerShdw>
                </a:effectLst>
                <a:latin typeface="Arial" charset="0"/>
              </a:rPr>
              <a:t>: 98%</a:t>
            </a:r>
          </a:p>
        </p:txBody>
      </p:sp>
      <p:sp>
        <p:nvSpPr>
          <p:cNvPr id="20" name="Text Box 17">
            <a:extLst>
              <a:ext uri="{FF2B5EF4-FFF2-40B4-BE49-F238E27FC236}">
                <a16:creationId xmlns:a16="http://schemas.microsoft.com/office/drawing/2014/main" id="{D95B4C22-489B-4810-BD6E-DBDB8BBE1FC7}"/>
              </a:ext>
            </a:extLst>
          </p:cNvPr>
          <p:cNvSpPr txBox="1">
            <a:spLocks noChangeArrowheads="1"/>
          </p:cNvSpPr>
          <p:nvPr/>
        </p:nvSpPr>
        <p:spPr bwMode="auto">
          <a:xfrm>
            <a:off x="885825" y="3028950"/>
            <a:ext cx="3616325" cy="369888"/>
          </a:xfrm>
          <a:prstGeom prst="rect">
            <a:avLst/>
          </a:prstGeom>
          <a:noFill/>
          <a:ln w="9525">
            <a:noFill/>
            <a:miter lim="800000"/>
            <a:headEnd/>
            <a:tailEnd/>
          </a:ln>
          <a:effectLst/>
        </p:spPr>
        <p:txBody>
          <a:bodyPr>
            <a:spAutoFit/>
          </a:bodyPr>
          <a:lstStyle/>
          <a:p>
            <a:pPr algn="ctr" eaLnBrk="0" hangingPunct="0">
              <a:defRPr/>
            </a:pPr>
            <a:r>
              <a:rPr lang="en-US" dirty="0" err="1">
                <a:solidFill>
                  <a:srgbClr val="003399"/>
                </a:solidFill>
                <a:effectLst>
                  <a:outerShdw blurRad="38100" dist="38100" dir="2700000" algn="tl">
                    <a:srgbClr val="C0C0C0"/>
                  </a:outerShdw>
                </a:effectLst>
                <a:latin typeface="Arial" charset="0"/>
              </a:rPr>
              <a:t>Especificidad</a:t>
            </a:r>
            <a:r>
              <a:rPr lang="en-US" dirty="0">
                <a:solidFill>
                  <a:srgbClr val="003399"/>
                </a:solidFill>
                <a:effectLst>
                  <a:outerShdw blurRad="38100" dist="38100" dir="2700000" algn="tl">
                    <a:srgbClr val="C0C0C0"/>
                  </a:outerShdw>
                </a:effectLst>
                <a:latin typeface="Arial" charset="0"/>
              </a:rPr>
              <a:t>: 98%</a:t>
            </a:r>
          </a:p>
        </p:txBody>
      </p:sp>
      <p:sp>
        <p:nvSpPr>
          <p:cNvPr id="21" name="Rectangle 2">
            <a:extLst>
              <a:ext uri="{FF2B5EF4-FFF2-40B4-BE49-F238E27FC236}">
                <a16:creationId xmlns:a16="http://schemas.microsoft.com/office/drawing/2014/main" id="{13AAF7B3-4617-4C90-9813-24D386954C01}"/>
              </a:ext>
            </a:extLst>
          </p:cNvPr>
          <p:cNvSpPr txBox="1">
            <a:spLocks noChangeArrowheads="1"/>
          </p:cNvSpPr>
          <p:nvPr/>
        </p:nvSpPr>
        <p:spPr>
          <a:xfrm>
            <a:off x="7934325" y="2719389"/>
            <a:ext cx="4138612" cy="776287"/>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a:solidFill>
                  <a:srgbClr val="0070C0"/>
                </a:solidFill>
              </a:rPr>
              <a:t>VPP = VP/(VP+FP)</a:t>
            </a:r>
          </a:p>
        </p:txBody>
      </p:sp>
    </p:spTree>
    <p:extLst>
      <p:ext uri="{BB962C8B-B14F-4D97-AF65-F5344CB8AC3E}">
        <p14:creationId xmlns:p14="http://schemas.microsoft.com/office/powerpoint/2010/main" val="1348007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8" name="Rectangle 3">
            <a:extLst>
              <a:ext uri="{FF2B5EF4-FFF2-40B4-BE49-F238E27FC236}">
                <a16:creationId xmlns:a16="http://schemas.microsoft.com/office/drawing/2014/main" id="{1A1951AD-37DF-418B-9030-9B628BCDD62E}"/>
              </a:ext>
            </a:extLst>
          </p:cNvPr>
          <p:cNvSpPr>
            <a:spLocks noChangeArrowheads="1"/>
          </p:cNvSpPr>
          <p:nvPr/>
        </p:nvSpPr>
        <p:spPr bwMode="auto">
          <a:xfrm>
            <a:off x="1989319" y="2111871"/>
            <a:ext cx="9113022" cy="365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rebuchet MS" panose="020B0703020202090204" pitchFamily="34" charset="0"/>
                <a:ea typeface="ＭＳ Ｐゴシック" panose="020B0600070205080204" pitchFamily="34" charset="-128"/>
              </a:defRPr>
            </a:lvl1pPr>
            <a:lvl2pPr marL="742950" indent="-285750">
              <a:defRPr sz="2400">
                <a:solidFill>
                  <a:schemeClr val="tx1"/>
                </a:solidFill>
                <a:latin typeface="Trebuchet MS" panose="020B0703020202090204" pitchFamily="34" charset="0"/>
                <a:ea typeface="ＭＳ Ｐゴシック" panose="020B0600070205080204" pitchFamily="34" charset="-128"/>
              </a:defRPr>
            </a:lvl2pPr>
            <a:lvl3pPr marL="1143000" indent="-228600">
              <a:defRPr sz="2400">
                <a:solidFill>
                  <a:schemeClr val="tx1"/>
                </a:solidFill>
                <a:latin typeface="Trebuchet MS" panose="020B0703020202090204" pitchFamily="34" charset="0"/>
                <a:ea typeface="ＭＳ Ｐゴシック" panose="020B0600070205080204" pitchFamily="34" charset="-128"/>
              </a:defRPr>
            </a:lvl3pPr>
            <a:lvl4pPr marL="1600200" indent="-228600">
              <a:defRPr sz="2400">
                <a:solidFill>
                  <a:schemeClr val="tx1"/>
                </a:solidFill>
                <a:latin typeface="Trebuchet MS" panose="020B0703020202090204" pitchFamily="34" charset="0"/>
                <a:ea typeface="ＭＳ Ｐゴシック" panose="020B0600070205080204" pitchFamily="34" charset="-128"/>
              </a:defRPr>
            </a:lvl4pPr>
            <a:lvl5pPr marL="2057400" indent="-228600">
              <a:defRPr sz="2400">
                <a:solidFill>
                  <a:schemeClr val="tx1"/>
                </a:solidFill>
                <a:latin typeface="Trebuchet MS" panose="020B070302020209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rebuchet MS" panose="020B0703020202090204" pitchFamily="34" charset="0"/>
                <a:ea typeface="ＭＳ Ｐゴシック" panose="020B0600070205080204" pitchFamily="34" charset="-128"/>
              </a:defRPr>
            </a:lvl9pPr>
          </a:lstStyle>
          <a:p>
            <a:pPr eaLnBrk="1" hangingPunct="1">
              <a:spcBef>
                <a:spcPct val="20000"/>
              </a:spcBef>
              <a:buFontTx/>
              <a:buChar char="•"/>
            </a:pPr>
            <a:r>
              <a:rPr lang="es-ES" altLang="x-none" dirty="0">
                <a:solidFill>
                  <a:srgbClr val="002060"/>
                </a:solidFill>
                <a:latin typeface="+mn-lt"/>
              </a:rPr>
              <a:t>Un </a:t>
            </a:r>
            <a:r>
              <a:rPr lang="es-ES" altLang="x-none" u="sng" dirty="0">
                <a:solidFill>
                  <a:srgbClr val="002060"/>
                </a:solidFill>
                <a:latin typeface="+mn-lt"/>
              </a:rPr>
              <a:t>SISTEMA o PROGRAMA</a:t>
            </a:r>
            <a:r>
              <a:rPr lang="es-ES" altLang="x-none" dirty="0">
                <a:solidFill>
                  <a:srgbClr val="002060"/>
                </a:solidFill>
                <a:latin typeface="+mn-lt"/>
              </a:rPr>
              <a:t> destinado a detectar y prevenir de forma temprana patologías inaparentes en bebes recién nacidos</a:t>
            </a:r>
          </a:p>
          <a:p>
            <a:pPr eaLnBrk="1" hangingPunct="1">
              <a:spcBef>
                <a:spcPct val="20000"/>
              </a:spcBef>
            </a:pPr>
            <a:endParaRPr lang="es-ES" altLang="x-none" sz="1000" dirty="0">
              <a:solidFill>
                <a:srgbClr val="002060"/>
              </a:solidFill>
              <a:latin typeface="+mn-lt"/>
            </a:endParaRPr>
          </a:p>
          <a:p>
            <a:pPr eaLnBrk="1" hangingPunct="1">
              <a:spcBef>
                <a:spcPct val="20000"/>
              </a:spcBef>
              <a:buFontTx/>
              <a:buChar char="•"/>
            </a:pPr>
            <a:r>
              <a:rPr lang="es-ES" altLang="x-none" dirty="0">
                <a:solidFill>
                  <a:srgbClr val="002060"/>
                </a:solidFill>
                <a:latin typeface="+mn-lt"/>
              </a:rPr>
              <a:t>Proceso multidisciplinario articulado en red</a:t>
            </a:r>
          </a:p>
          <a:p>
            <a:pPr eaLnBrk="1" hangingPunct="1">
              <a:spcBef>
                <a:spcPct val="20000"/>
              </a:spcBef>
            </a:pPr>
            <a:endParaRPr lang="es-ES" altLang="x-none" sz="1000" dirty="0">
              <a:solidFill>
                <a:srgbClr val="002060"/>
              </a:solidFill>
              <a:latin typeface="+mn-lt"/>
            </a:endParaRPr>
          </a:p>
          <a:p>
            <a:pPr eaLnBrk="1" hangingPunct="1">
              <a:spcBef>
                <a:spcPct val="20000"/>
              </a:spcBef>
              <a:buFontTx/>
              <a:buChar char="•"/>
            </a:pPr>
            <a:r>
              <a:rPr lang="es-ES" altLang="x-none" dirty="0">
                <a:solidFill>
                  <a:srgbClr val="002060"/>
                </a:solidFill>
                <a:latin typeface="+mn-lt"/>
              </a:rPr>
              <a:t>Intervienen distintos prestadores del sistema de salud: obstetras, </a:t>
            </a:r>
            <a:r>
              <a:rPr lang="es-ES" altLang="x-none" dirty="0" err="1">
                <a:solidFill>
                  <a:srgbClr val="002060"/>
                </a:solidFill>
                <a:latin typeface="+mn-lt"/>
              </a:rPr>
              <a:t>neonatólogos</a:t>
            </a:r>
            <a:r>
              <a:rPr lang="es-ES" altLang="x-none" dirty="0">
                <a:solidFill>
                  <a:srgbClr val="002060"/>
                </a:solidFill>
                <a:latin typeface="+mn-lt"/>
              </a:rPr>
              <a:t>, enfermeras, técnicos, bioquímicos, familias</a:t>
            </a:r>
          </a:p>
          <a:p>
            <a:pPr eaLnBrk="1" hangingPunct="1">
              <a:spcBef>
                <a:spcPct val="20000"/>
              </a:spcBef>
              <a:buFontTx/>
              <a:buChar char="•"/>
            </a:pPr>
            <a:endParaRPr lang="es-ES" altLang="x-none" sz="1000" dirty="0">
              <a:solidFill>
                <a:srgbClr val="002060"/>
              </a:solidFill>
              <a:latin typeface="+mn-lt"/>
            </a:endParaRPr>
          </a:p>
          <a:p>
            <a:pPr eaLnBrk="1" hangingPunct="1">
              <a:spcBef>
                <a:spcPct val="20000"/>
              </a:spcBef>
              <a:buFontTx/>
              <a:buChar char="•"/>
            </a:pPr>
            <a:r>
              <a:rPr lang="es-ES" altLang="x-none" dirty="0">
                <a:solidFill>
                  <a:srgbClr val="002060"/>
                </a:solidFill>
                <a:latin typeface="+mn-lt"/>
              </a:rPr>
              <a:t>Cada uno es responsable y parte fundamental del proceso</a:t>
            </a:r>
          </a:p>
        </p:txBody>
      </p:sp>
      <p:sp>
        <p:nvSpPr>
          <p:cNvPr id="29" name="Title 4">
            <a:extLst>
              <a:ext uri="{FF2B5EF4-FFF2-40B4-BE49-F238E27FC236}">
                <a16:creationId xmlns:a16="http://schemas.microsoft.com/office/drawing/2014/main" id="{99CD0185-8F8C-429A-80E2-BC2C38A050B4}"/>
              </a:ext>
            </a:extLst>
          </p:cNvPr>
          <p:cNvSpPr txBox="1">
            <a:spLocks/>
          </p:cNvSpPr>
          <p:nvPr/>
        </p:nvSpPr>
        <p:spPr>
          <a:xfrm>
            <a:off x="254656" y="695926"/>
            <a:ext cx="6704457" cy="1349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accent1">
                    <a:lumMod val="50000"/>
                  </a:schemeClr>
                </a:solidFill>
              </a:rPr>
              <a:t>       L</a:t>
            </a:r>
            <a:r>
              <a:rPr lang="x-none" sz="3200" dirty="0">
                <a:solidFill>
                  <a:schemeClr val="accent1">
                    <a:lumMod val="50000"/>
                  </a:schemeClr>
                </a:solidFill>
              </a:rPr>
              <a:t>a pesquisa neonatal </a:t>
            </a:r>
            <a:br>
              <a:rPr lang="x-none" sz="3200" dirty="0">
                <a:solidFill>
                  <a:schemeClr val="accent1">
                    <a:lumMod val="50000"/>
                  </a:schemeClr>
                </a:solidFill>
              </a:rPr>
            </a:br>
            <a:r>
              <a:rPr lang="x-none" sz="3200" b="1" dirty="0">
                <a:solidFill>
                  <a:srgbClr val="FF0000"/>
                </a:solidFill>
              </a:rPr>
              <a:t>NO</a:t>
            </a:r>
            <a:r>
              <a:rPr lang="x-none" sz="3200" dirty="0">
                <a:solidFill>
                  <a:schemeClr val="accent1">
                    <a:lumMod val="50000"/>
                  </a:schemeClr>
                </a:solidFill>
              </a:rPr>
              <a:t> </a:t>
            </a:r>
            <a:r>
              <a:rPr lang="es-AR" sz="3200" dirty="0">
                <a:solidFill>
                  <a:schemeClr val="accent1">
                    <a:lumMod val="50000"/>
                  </a:schemeClr>
                </a:solidFill>
              </a:rPr>
              <a:t>es     </a:t>
            </a:r>
            <a:r>
              <a:rPr lang="x-none" sz="3200" dirty="0">
                <a:solidFill>
                  <a:schemeClr val="accent1">
                    <a:lumMod val="50000"/>
                  </a:schemeClr>
                </a:solidFill>
              </a:rPr>
              <a:t>un examen de laboratorio</a:t>
            </a:r>
          </a:p>
        </p:txBody>
      </p:sp>
      <p:sp>
        <p:nvSpPr>
          <p:cNvPr id="30" name="Title 4">
            <a:extLst>
              <a:ext uri="{FF2B5EF4-FFF2-40B4-BE49-F238E27FC236}">
                <a16:creationId xmlns:a16="http://schemas.microsoft.com/office/drawing/2014/main" id="{F4AC9A2E-9331-41CC-931B-089F7A17466F}"/>
              </a:ext>
            </a:extLst>
          </p:cNvPr>
          <p:cNvSpPr txBox="1">
            <a:spLocks/>
          </p:cNvSpPr>
          <p:nvPr/>
        </p:nvSpPr>
        <p:spPr>
          <a:xfrm>
            <a:off x="712456" y="3275669"/>
            <a:ext cx="1437503" cy="13497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200" b="1" dirty="0">
                <a:solidFill>
                  <a:srgbClr val="00B050"/>
                </a:solidFill>
              </a:rPr>
              <a:t>SI</a:t>
            </a:r>
            <a:r>
              <a:rPr lang="x-none" sz="3200" dirty="0">
                <a:solidFill>
                  <a:schemeClr val="accent3"/>
                </a:solidFill>
              </a:rPr>
              <a:t> </a:t>
            </a:r>
            <a:r>
              <a:rPr lang="es-AR" sz="3200" dirty="0">
                <a:solidFill>
                  <a:schemeClr val="accent1">
                    <a:lumMod val="50000"/>
                  </a:schemeClr>
                </a:solidFill>
              </a:rPr>
              <a:t>es</a:t>
            </a:r>
            <a:endParaRPr lang="x-none" sz="3200" dirty="0">
              <a:solidFill>
                <a:schemeClr val="accent1">
                  <a:lumMod val="50000"/>
                </a:schemeClr>
              </a:solidFill>
            </a:endParaRPr>
          </a:p>
        </p:txBody>
      </p:sp>
      <p:sp>
        <p:nvSpPr>
          <p:cNvPr id="31" name="4 Rectángulo">
            <a:extLst>
              <a:ext uri="{FF2B5EF4-FFF2-40B4-BE49-F238E27FC236}">
                <a16:creationId xmlns:a16="http://schemas.microsoft.com/office/drawing/2014/main" id="{C25C979C-5F27-4E1D-883E-669AE748722A}"/>
              </a:ext>
            </a:extLst>
          </p:cNvPr>
          <p:cNvSpPr/>
          <p:nvPr/>
        </p:nvSpPr>
        <p:spPr>
          <a:xfrm>
            <a:off x="42415" y="112403"/>
            <a:ext cx="7955383" cy="769441"/>
          </a:xfrm>
          <a:prstGeom prst="rect">
            <a:avLst/>
          </a:prstGeom>
          <a:noFill/>
        </p:spPr>
        <p:txBody>
          <a:bodyPr wrap="none" lIns="91440" tIns="45720" rIns="91440" bIns="45720">
            <a:spAutoFit/>
          </a:bodyPr>
          <a:lstStyle/>
          <a:p>
            <a:pPr algn="ctr"/>
            <a:r>
              <a:rPr lang="es-E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Pesquisa Neonatal: ¿Que es?</a:t>
            </a:r>
          </a:p>
        </p:txBody>
      </p:sp>
    </p:spTree>
    <p:extLst>
      <p:ext uri="{BB962C8B-B14F-4D97-AF65-F5344CB8AC3E}">
        <p14:creationId xmlns:p14="http://schemas.microsoft.com/office/powerpoint/2010/main" val="2132532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6" name="Group 3">
            <a:extLst>
              <a:ext uri="{FF2B5EF4-FFF2-40B4-BE49-F238E27FC236}">
                <a16:creationId xmlns:a16="http://schemas.microsoft.com/office/drawing/2014/main" id="{2970E277-5A6F-48A1-925B-7064BE422AB2}"/>
              </a:ext>
            </a:extLst>
          </p:cNvPr>
          <p:cNvGrpSpPr>
            <a:grpSpLocks/>
          </p:cNvGrpSpPr>
          <p:nvPr/>
        </p:nvGrpSpPr>
        <p:grpSpPr bwMode="auto">
          <a:xfrm>
            <a:off x="141288" y="4286250"/>
            <a:ext cx="5299075" cy="534988"/>
            <a:chOff x="811" y="2081"/>
            <a:chExt cx="2385" cy="1813"/>
          </a:xfrm>
        </p:grpSpPr>
        <p:sp>
          <p:nvSpPr>
            <p:cNvPr id="7" name="Freeform 4">
              <a:extLst>
                <a:ext uri="{FF2B5EF4-FFF2-40B4-BE49-F238E27FC236}">
                  <a16:creationId xmlns:a16="http://schemas.microsoft.com/office/drawing/2014/main" id="{8BBF2FF4-2E46-4419-9EC6-A39302743ACF}"/>
                </a:ext>
              </a:extLst>
            </p:cNvPr>
            <p:cNvSpPr>
              <a:spLocks/>
            </p:cNvSpPr>
            <p:nvPr/>
          </p:nvSpPr>
          <p:spPr bwMode="auto">
            <a:xfrm>
              <a:off x="811"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38100" cap="flat" cmpd="sng">
              <a:solidFill>
                <a:schemeClr val="accent6"/>
              </a:solidFill>
              <a:prstDash val="solid"/>
              <a:round/>
              <a:headEnd/>
              <a:tailEnd/>
            </a:ln>
            <a:effectLst>
              <a:outerShdw dist="35921" dir="2700000" algn="ctr" rotWithShape="0">
                <a:srgbClr val="808080"/>
              </a:outerShdw>
            </a:effectLst>
          </p:spPr>
          <p:txBody>
            <a:bodyPr>
              <a:spAutoFit/>
            </a:bodyPr>
            <a:lstStyle/>
            <a:p>
              <a:pPr algn="ctr" eaLnBrk="0" hangingPunct="0">
                <a:defRPr/>
              </a:pPr>
              <a:endParaRPr lang="es-ES_tradnl">
                <a:latin typeface="Arial" charset="0"/>
              </a:endParaRPr>
            </a:p>
          </p:txBody>
        </p:sp>
        <p:sp>
          <p:nvSpPr>
            <p:cNvPr id="8" name="Freeform 5">
              <a:extLst>
                <a:ext uri="{FF2B5EF4-FFF2-40B4-BE49-F238E27FC236}">
                  <a16:creationId xmlns:a16="http://schemas.microsoft.com/office/drawing/2014/main" id="{67399CD0-9D2E-4574-9533-46ACC5CE5AC6}"/>
                </a:ext>
              </a:extLst>
            </p:cNvPr>
            <p:cNvSpPr>
              <a:spLocks/>
            </p:cNvSpPr>
            <p:nvPr/>
          </p:nvSpPr>
          <p:spPr bwMode="auto">
            <a:xfrm flipH="1">
              <a:off x="1995"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38100" cap="flat" cmpd="sng">
              <a:solidFill>
                <a:schemeClr val="accent6"/>
              </a:solidFill>
              <a:prstDash val="solid"/>
              <a:round/>
              <a:headEnd/>
              <a:tailEnd/>
            </a:ln>
            <a:effectLst>
              <a:outerShdw dist="35921" dir="2700000" algn="ctr" rotWithShape="0">
                <a:srgbClr val="808080"/>
              </a:outerShdw>
            </a:effectLst>
          </p:spPr>
          <p:txBody>
            <a:bodyPr>
              <a:spAutoFit/>
            </a:bodyPr>
            <a:lstStyle/>
            <a:p>
              <a:pPr algn="ctr" eaLnBrk="0" hangingPunct="0">
                <a:defRPr/>
              </a:pPr>
              <a:endParaRPr lang="es-ES_tradnl">
                <a:latin typeface="Arial" charset="0"/>
              </a:endParaRPr>
            </a:p>
          </p:txBody>
        </p:sp>
      </p:grpSp>
      <p:grpSp>
        <p:nvGrpSpPr>
          <p:cNvPr id="9" name="Group 6">
            <a:extLst>
              <a:ext uri="{FF2B5EF4-FFF2-40B4-BE49-F238E27FC236}">
                <a16:creationId xmlns:a16="http://schemas.microsoft.com/office/drawing/2014/main" id="{E51C2BE0-2B99-40B5-A8F5-5ABCB5136A1C}"/>
              </a:ext>
            </a:extLst>
          </p:cNvPr>
          <p:cNvGrpSpPr>
            <a:grpSpLocks/>
          </p:cNvGrpSpPr>
          <p:nvPr/>
        </p:nvGrpSpPr>
        <p:grpSpPr bwMode="auto">
          <a:xfrm>
            <a:off x="3951288" y="4346575"/>
            <a:ext cx="5029200" cy="484188"/>
            <a:chOff x="811" y="2081"/>
            <a:chExt cx="2385" cy="1813"/>
          </a:xfrm>
        </p:grpSpPr>
        <p:sp>
          <p:nvSpPr>
            <p:cNvPr id="10" name="Freeform 7">
              <a:extLst>
                <a:ext uri="{FF2B5EF4-FFF2-40B4-BE49-F238E27FC236}">
                  <a16:creationId xmlns:a16="http://schemas.microsoft.com/office/drawing/2014/main" id="{26C6C7D0-FD69-4DDE-BFE8-BC0462E0BF0A}"/>
                </a:ext>
              </a:extLst>
            </p:cNvPr>
            <p:cNvSpPr>
              <a:spLocks/>
            </p:cNvSpPr>
            <p:nvPr/>
          </p:nvSpPr>
          <p:spPr bwMode="auto">
            <a:xfrm>
              <a:off x="811"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53975" cap="flat" cmpd="sng">
              <a:solidFill>
                <a:srgbClr val="FF0000"/>
              </a:solidFill>
              <a:prstDash val="solid"/>
              <a:round/>
              <a:headEnd/>
              <a:tailEnd/>
            </a:ln>
            <a:effectLst>
              <a:outerShdw dist="35921" dir="2700000" algn="ctr" rotWithShape="0">
                <a:schemeClr val="bg2"/>
              </a:outerShdw>
            </a:effectLst>
          </p:spPr>
          <p:txBody>
            <a:bodyPr>
              <a:spAutoFit/>
            </a:bodyPr>
            <a:lstStyle/>
            <a:p>
              <a:pPr algn="ctr" eaLnBrk="0" hangingPunct="0">
                <a:defRPr/>
              </a:pPr>
              <a:endParaRPr lang="es-ES_tradnl">
                <a:latin typeface="Arial" charset="0"/>
              </a:endParaRPr>
            </a:p>
          </p:txBody>
        </p:sp>
        <p:sp>
          <p:nvSpPr>
            <p:cNvPr id="11" name="Freeform 8">
              <a:extLst>
                <a:ext uri="{FF2B5EF4-FFF2-40B4-BE49-F238E27FC236}">
                  <a16:creationId xmlns:a16="http://schemas.microsoft.com/office/drawing/2014/main" id="{F5196BB4-28B9-4EF0-BD50-0AD403DD6A00}"/>
                </a:ext>
              </a:extLst>
            </p:cNvPr>
            <p:cNvSpPr>
              <a:spLocks/>
            </p:cNvSpPr>
            <p:nvPr/>
          </p:nvSpPr>
          <p:spPr bwMode="auto">
            <a:xfrm flipH="1">
              <a:off x="1995" y="2081"/>
              <a:ext cx="1201" cy="1813"/>
            </a:xfrm>
            <a:custGeom>
              <a:avLst/>
              <a:gdLst/>
              <a:ahLst/>
              <a:cxnLst>
                <a:cxn ang="0">
                  <a:pos x="0" y="1813"/>
                </a:cxn>
                <a:cxn ang="0">
                  <a:pos x="333" y="1724"/>
                </a:cxn>
                <a:cxn ang="0">
                  <a:pos x="519" y="1497"/>
                </a:cxn>
                <a:cxn ang="0">
                  <a:pos x="698" y="1010"/>
                </a:cxn>
                <a:cxn ang="0">
                  <a:pos x="787" y="596"/>
                </a:cxn>
                <a:cxn ang="0">
                  <a:pos x="901" y="239"/>
                </a:cxn>
                <a:cxn ang="0">
                  <a:pos x="1079" y="36"/>
                </a:cxn>
                <a:cxn ang="0">
                  <a:pos x="1201" y="20"/>
                </a:cxn>
              </a:cxnLst>
              <a:rect l="0" t="0" r="r" b="b"/>
              <a:pathLst>
                <a:path w="1201" h="1813">
                  <a:moveTo>
                    <a:pt x="0" y="1813"/>
                  </a:moveTo>
                  <a:cubicBezTo>
                    <a:pt x="123" y="1795"/>
                    <a:pt x="247" y="1777"/>
                    <a:pt x="333" y="1724"/>
                  </a:cubicBezTo>
                  <a:cubicBezTo>
                    <a:pt x="419" y="1671"/>
                    <a:pt x="458" y="1616"/>
                    <a:pt x="519" y="1497"/>
                  </a:cubicBezTo>
                  <a:cubicBezTo>
                    <a:pt x="580" y="1378"/>
                    <a:pt x="653" y="1160"/>
                    <a:pt x="698" y="1010"/>
                  </a:cubicBezTo>
                  <a:cubicBezTo>
                    <a:pt x="743" y="860"/>
                    <a:pt x="753" y="725"/>
                    <a:pt x="787" y="596"/>
                  </a:cubicBezTo>
                  <a:cubicBezTo>
                    <a:pt x="821" y="467"/>
                    <a:pt x="852" y="332"/>
                    <a:pt x="901" y="239"/>
                  </a:cubicBezTo>
                  <a:cubicBezTo>
                    <a:pt x="950" y="146"/>
                    <a:pt x="1029" y="72"/>
                    <a:pt x="1079" y="36"/>
                  </a:cubicBezTo>
                  <a:cubicBezTo>
                    <a:pt x="1129" y="0"/>
                    <a:pt x="1170" y="17"/>
                    <a:pt x="1201" y="20"/>
                  </a:cubicBezTo>
                </a:path>
              </a:pathLst>
            </a:custGeom>
            <a:noFill/>
            <a:ln w="53975" cap="flat" cmpd="sng">
              <a:solidFill>
                <a:srgbClr val="FF0000"/>
              </a:solidFill>
              <a:prstDash val="solid"/>
              <a:round/>
              <a:headEnd/>
              <a:tailEnd/>
            </a:ln>
            <a:effectLst>
              <a:outerShdw dist="35921" dir="2700000" algn="ctr" rotWithShape="0">
                <a:schemeClr val="bg2"/>
              </a:outerShdw>
            </a:effectLst>
          </p:spPr>
          <p:txBody>
            <a:bodyPr>
              <a:spAutoFit/>
            </a:bodyPr>
            <a:lstStyle/>
            <a:p>
              <a:pPr algn="ctr" eaLnBrk="0" hangingPunct="0">
                <a:defRPr/>
              </a:pPr>
              <a:endParaRPr lang="es-ES_tradnl">
                <a:latin typeface="Arial" charset="0"/>
              </a:endParaRPr>
            </a:p>
          </p:txBody>
        </p:sp>
      </p:grpSp>
      <p:sp>
        <p:nvSpPr>
          <p:cNvPr id="12" name="Line 9">
            <a:extLst>
              <a:ext uri="{FF2B5EF4-FFF2-40B4-BE49-F238E27FC236}">
                <a16:creationId xmlns:a16="http://schemas.microsoft.com/office/drawing/2014/main" id="{7016B8F1-286D-4B6B-B0FB-C2F64E31EBFB}"/>
              </a:ext>
            </a:extLst>
          </p:cNvPr>
          <p:cNvSpPr>
            <a:spLocks noChangeShapeType="1"/>
          </p:cNvSpPr>
          <p:nvPr/>
        </p:nvSpPr>
        <p:spPr bwMode="auto">
          <a:xfrm>
            <a:off x="0" y="4843463"/>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s-AR"/>
          </a:p>
        </p:txBody>
      </p:sp>
      <p:sp>
        <p:nvSpPr>
          <p:cNvPr id="13" name="Line 10">
            <a:extLst>
              <a:ext uri="{FF2B5EF4-FFF2-40B4-BE49-F238E27FC236}">
                <a16:creationId xmlns:a16="http://schemas.microsoft.com/office/drawing/2014/main" id="{9FEDFC63-033A-4E83-9674-D3A27CB8AEFC}"/>
              </a:ext>
            </a:extLst>
          </p:cNvPr>
          <p:cNvSpPr>
            <a:spLocks noChangeShapeType="1"/>
          </p:cNvSpPr>
          <p:nvPr/>
        </p:nvSpPr>
        <p:spPr bwMode="auto">
          <a:xfrm>
            <a:off x="4684713" y="2571750"/>
            <a:ext cx="0" cy="22717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s-AR"/>
          </a:p>
        </p:txBody>
      </p:sp>
      <p:sp>
        <p:nvSpPr>
          <p:cNvPr id="14" name="Text Box 14">
            <a:extLst>
              <a:ext uri="{FF2B5EF4-FFF2-40B4-BE49-F238E27FC236}">
                <a16:creationId xmlns:a16="http://schemas.microsoft.com/office/drawing/2014/main" id="{826D7B10-718A-4F07-BC20-BDB96D7FB612}"/>
              </a:ext>
            </a:extLst>
          </p:cNvPr>
          <p:cNvSpPr txBox="1">
            <a:spLocks noChangeArrowheads="1"/>
          </p:cNvSpPr>
          <p:nvPr/>
        </p:nvSpPr>
        <p:spPr bwMode="auto">
          <a:xfrm>
            <a:off x="676275" y="5197475"/>
            <a:ext cx="3038475" cy="64611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a:solidFill>
                  <a:srgbClr val="003399"/>
                </a:solidFill>
                <a:latin typeface="Arial" charset="0"/>
              </a:rPr>
              <a:t>PPV = 98/(98+2)</a:t>
            </a:r>
          </a:p>
          <a:p>
            <a:pPr algn="ctr" eaLnBrk="0" hangingPunct="0">
              <a:defRPr/>
            </a:pPr>
            <a:r>
              <a:rPr lang="en-US" dirty="0">
                <a:solidFill>
                  <a:srgbClr val="003399"/>
                </a:solidFill>
                <a:latin typeface="Arial" charset="0"/>
              </a:rPr>
              <a:t>PPV = 98%</a:t>
            </a:r>
          </a:p>
        </p:txBody>
      </p:sp>
      <p:sp>
        <p:nvSpPr>
          <p:cNvPr id="15" name="Text Box 15">
            <a:extLst>
              <a:ext uri="{FF2B5EF4-FFF2-40B4-BE49-F238E27FC236}">
                <a16:creationId xmlns:a16="http://schemas.microsoft.com/office/drawing/2014/main" id="{7CA0E8A5-BDC2-48A1-80AA-DB7E856DA906}"/>
              </a:ext>
            </a:extLst>
          </p:cNvPr>
          <p:cNvSpPr txBox="1">
            <a:spLocks noChangeArrowheads="1"/>
          </p:cNvSpPr>
          <p:nvPr/>
        </p:nvSpPr>
        <p:spPr bwMode="auto">
          <a:xfrm>
            <a:off x="2403475" y="3548063"/>
            <a:ext cx="7651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a:t>100</a:t>
            </a:r>
          </a:p>
        </p:txBody>
      </p:sp>
      <p:sp>
        <p:nvSpPr>
          <p:cNvPr id="16" name="Text Box 16">
            <a:extLst>
              <a:ext uri="{FF2B5EF4-FFF2-40B4-BE49-F238E27FC236}">
                <a16:creationId xmlns:a16="http://schemas.microsoft.com/office/drawing/2014/main" id="{2ADB4BC1-D346-4A3D-86AB-5F65E3C0B0C3}"/>
              </a:ext>
            </a:extLst>
          </p:cNvPr>
          <p:cNvSpPr txBox="1">
            <a:spLocks noChangeArrowheads="1"/>
          </p:cNvSpPr>
          <p:nvPr/>
        </p:nvSpPr>
        <p:spPr bwMode="auto">
          <a:xfrm>
            <a:off x="6065838" y="3597275"/>
            <a:ext cx="7651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s-AR"/>
              <a:t>100</a:t>
            </a:r>
          </a:p>
        </p:txBody>
      </p:sp>
      <p:sp>
        <p:nvSpPr>
          <p:cNvPr id="17" name="Text Box 17">
            <a:extLst>
              <a:ext uri="{FF2B5EF4-FFF2-40B4-BE49-F238E27FC236}">
                <a16:creationId xmlns:a16="http://schemas.microsoft.com/office/drawing/2014/main" id="{913A3C91-338E-44C3-9DC9-70045A554ABD}"/>
              </a:ext>
            </a:extLst>
          </p:cNvPr>
          <p:cNvSpPr txBox="1">
            <a:spLocks noChangeArrowheads="1"/>
          </p:cNvSpPr>
          <p:nvPr/>
        </p:nvSpPr>
        <p:spPr bwMode="auto">
          <a:xfrm>
            <a:off x="228600" y="152400"/>
            <a:ext cx="7227888" cy="9239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a:solidFill>
                  <a:srgbClr val="002060"/>
                </a:solidFill>
                <a:latin typeface="Arial" charset="0"/>
              </a:rPr>
              <a:t>Los tests “</a:t>
            </a:r>
            <a:r>
              <a:rPr lang="en-US" dirty="0" err="1">
                <a:solidFill>
                  <a:srgbClr val="002060"/>
                </a:solidFill>
                <a:latin typeface="Arial" charset="0"/>
              </a:rPr>
              <a:t>Diagnósticos</a:t>
            </a:r>
            <a:r>
              <a:rPr lang="en-US" dirty="0">
                <a:solidFill>
                  <a:srgbClr val="002060"/>
                </a:solidFill>
                <a:latin typeface="Arial" charset="0"/>
              </a:rPr>
              <a:t>” </a:t>
            </a:r>
            <a:r>
              <a:rPr lang="en-US" dirty="0" err="1">
                <a:solidFill>
                  <a:srgbClr val="002060"/>
                </a:solidFill>
                <a:latin typeface="Arial" charset="0"/>
              </a:rPr>
              <a:t>tienen</a:t>
            </a:r>
            <a:r>
              <a:rPr lang="en-US" dirty="0">
                <a:solidFill>
                  <a:srgbClr val="002060"/>
                </a:solidFill>
                <a:latin typeface="Arial" charset="0"/>
              </a:rPr>
              <a:t> un </a:t>
            </a:r>
            <a:r>
              <a:rPr lang="en-US" dirty="0" err="1">
                <a:solidFill>
                  <a:srgbClr val="002060"/>
                </a:solidFill>
                <a:latin typeface="Arial" charset="0"/>
              </a:rPr>
              <a:t>buen</a:t>
            </a:r>
            <a:r>
              <a:rPr lang="en-US" dirty="0">
                <a:solidFill>
                  <a:srgbClr val="002060"/>
                </a:solidFill>
                <a:latin typeface="Arial" charset="0"/>
              </a:rPr>
              <a:t> PPV </a:t>
            </a:r>
            <a:r>
              <a:rPr lang="en-US" dirty="0" err="1">
                <a:solidFill>
                  <a:srgbClr val="002060"/>
                </a:solidFill>
                <a:latin typeface="Arial" charset="0"/>
              </a:rPr>
              <a:t>porque</a:t>
            </a:r>
            <a:r>
              <a:rPr lang="en-US" dirty="0">
                <a:solidFill>
                  <a:srgbClr val="002060"/>
                </a:solidFill>
                <a:latin typeface="Arial" charset="0"/>
              </a:rPr>
              <a:t> </a:t>
            </a:r>
            <a:r>
              <a:rPr lang="en-US" dirty="0" err="1">
                <a:solidFill>
                  <a:srgbClr val="002060"/>
                </a:solidFill>
                <a:latin typeface="Arial" charset="0"/>
              </a:rPr>
              <a:t>trabajan</a:t>
            </a:r>
            <a:r>
              <a:rPr lang="en-US" dirty="0">
                <a:solidFill>
                  <a:srgbClr val="002060"/>
                </a:solidFill>
                <a:latin typeface="Arial" charset="0"/>
              </a:rPr>
              <a:t> </a:t>
            </a:r>
            <a:r>
              <a:rPr lang="en-US" dirty="0" err="1">
                <a:solidFill>
                  <a:srgbClr val="002060"/>
                </a:solidFill>
                <a:latin typeface="Arial" charset="0"/>
              </a:rPr>
              <a:t>sobre</a:t>
            </a:r>
            <a:r>
              <a:rPr lang="en-US" dirty="0">
                <a:solidFill>
                  <a:srgbClr val="002060"/>
                </a:solidFill>
                <a:latin typeface="Arial" charset="0"/>
              </a:rPr>
              <a:t> </a:t>
            </a:r>
            <a:r>
              <a:rPr lang="en-US" dirty="0" err="1">
                <a:solidFill>
                  <a:srgbClr val="002060"/>
                </a:solidFill>
                <a:latin typeface="Arial" charset="0"/>
              </a:rPr>
              <a:t>una</a:t>
            </a:r>
            <a:r>
              <a:rPr lang="en-US" dirty="0">
                <a:solidFill>
                  <a:srgbClr val="002060"/>
                </a:solidFill>
                <a:latin typeface="Arial" charset="0"/>
              </a:rPr>
              <a:t> </a:t>
            </a:r>
            <a:r>
              <a:rPr lang="en-US" dirty="0" err="1">
                <a:solidFill>
                  <a:srgbClr val="002060"/>
                </a:solidFill>
                <a:latin typeface="Arial" charset="0"/>
              </a:rPr>
              <a:t>población</a:t>
            </a:r>
            <a:r>
              <a:rPr lang="en-US" dirty="0">
                <a:solidFill>
                  <a:srgbClr val="002060"/>
                </a:solidFill>
                <a:latin typeface="Arial" charset="0"/>
              </a:rPr>
              <a:t> </a:t>
            </a:r>
            <a:r>
              <a:rPr lang="en-US" dirty="0" err="1">
                <a:solidFill>
                  <a:srgbClr val="002060"/>
                </a:solidFill>
                <a:latin typeface="Arial" charset="0"/>
              </a:rPr>
              <a:t>seleccionada</a:t>
            </a:r>
            <a:r>
              <a:rPr lang="en-US" dirty="0">
                <a:solidFill>
                  <a:srgbClr val="002060"/>
                </a:solidFill>
                <a:latin typeface="Arial" charset="0"/>
              </a:rPr>
              <a:t>. No se </a:t>
            </a:r>
            <a:r>
              <a:rPr lang="en-US" dirty="0" err="1">
                <a:solidFill>
                  <a:srgbClr val="002060"/>
                </a:solidFill>
                <a:latin typeface="Arial" charset="0"/>
              </a:rPr>
              <a:t>usan</a:t>
            </a:r>
            <a:r>
              <a:rPr lang="en-US" dirty="0">
                <a:solidFill>
                  <a:srgbClr val="002060"/>
                </a:solidFill>
                <a:latin typeface="Arial" charset="0"/>
              </a:rPr>
              <a:t> </a:t>
            </a:r>
            <a:r>
              <a:rPr lang="en-US" dirty="0" err="1">
                <a:solidFill>
                  <a:srgbClr val="002060"/>
                </a:solidFill>
                <a:latin typeface="Arial" charset="0"/>
              </a:rPr>
              <a:t>indiscriminadamente</a:t>
            </a:r>
            <a:r>
              <a:rPr lang="en-US" dirty="0">
                <a:solidFill>
                  <a:srgbClr val="002060"/>
                </a:solidFill>
                <a:latin typeface="Arial" charset="0"/>
              </a:rPr>
              <a:t> en la </a:t>
            </a:r>
            <a:r>
              <a:rPr lang="en-US" dirty="0" err="1">
                <a:solidFill>
                  <a:srgbClr val="002060"/>
                </a:solidFill>
                <a:latin typeface="Arial" charset="0"/>
              </a:rPr>
              <a:t>población</a:t>
            </a:r>
            <a:r>
              <a:rPr lang="en-US" dirty="0">
                <a:solidFill>
                  <a:srgbClr val="002060"/>
                </a:solidFill>
                <a:latin typeface="Arial" charset="0"/>
              </a:rPr>
              <a:t>. Si se </a:t>
            </a:r>
            <a:r>
              <a:rPr lang="en-US" dirty="0" err="1">
                <a:solidFill>
                  <a:srgbClr val="002060"/>
                </a:solidFill>
                <a:latin typeface="Arial" charset="0"/>
              </a:rPr>
              <a:t>usaran</a:t>
            </a:r>
            <a:r>
              <a:rPr lang="en-US" dirty="0">
                <a:solidFill>
                  <a:srgbClr val="002060"/>
                </a:solidFill>
                <a:latin typeface="Arial" charset="0"/>
              </a:rPr>
              <a:t> de </a:t>
            </a:r>
            <a:r>
              <a:rPr lang="en-US" dirty="0" err="1">
                <a:solidFill>
                  <a:srgbClr val="002060"/>
                </a:solidFill>
                <a:latin typeface="Arial" charset="0"/>
              </a:rPr>
              <a:t>esa</a:t>
            </a:r>
            <a:r>
              <a:rPr lang="en-US" dirty="0">
                <a:solidFill>
                  <a:srgbClr val="002060"/>
                </a:solidFill>
                <a:latin typeface="Arial" charset="0"/>
              </a:rPr>
              <a:t> </a:t>
            </a:r>
            <a:r>
              <a:rPr lang="en-US" dirty="0" err="1">
                <a:solidFill>
                  <a:srgbClr val="002060"/>
                </a:solidFill>
                <a:latin typeface="Arial" charset="0"/>
              </a:rPr>
              <a:t>manera</a:t>
            </a:r>
            <a:r>
              <a:rPr lang="en-US" dirty="0">
                <a:solidFill>
                  <a:srgbClr val="002060"/>
                </a:solidFill>
                <a:latin typeface="Arial" charset="0"/>
              </a:rPr>
              <a:t>, </a:t>
            </a:r>
            <a:r>
              <a:rPr lang="en-US" dirty="0" err="1">
                <a:solidFill>
                  <a:srgbClr val="002060"/>
                </a:solidFill>
                <a:latin typeface="Arial" charset="0"/>
              </a:rPr>
              <a:t>caería</a:t>
            </a:r>
            <a:r>
              <a:rPr lang="en-US" dirty="0">
                <a:solidFill>
                  <a:srgbClr val="002060"/>
                </a:solidFill>
                <a:latin typeface="Arial" charset="0"/>
              </a:rPr>
              <a:t> el PPV y </a:t>
            </a:r>
            <a:r>
              <a:rPr lang="en-US" dirty="0" err="1">
                <a:solidFill>
                  <a:srgbClr val="002060"/>
                </a:solidFill>
                <a:latin typeface="Arial" charset="0"/>
              </a:rPr>
              <a:t>su</a:t>
            </a:r>
            <a:r>
              <a:rPr lang="en-US" dirty="0">
                <a:solidFill>
                  <a:srgbClr val="002060"/>
                </a:solidFill>
                <a:latin typeface="Arial" charset="0"/>
              </a:rPr>
              <a:t> </a:t>
            </a:r>
            <a:r>
              <a:rPr lang="en-US" dirty="0" err="1">
                <a:solidFill>
                  <a:srgbClr val="002060"/>
                </a:solidFill>
                <a:latin typeface="Arial" charset="0"/>
              </a:rPr>
              <a:t>utilidad</a:t>
            </a:r>
            <a:r>
              <a:rPr lang="en-US" dirty="0">
                <a:solidFill>
                  <a:srgbClr val="002060"/>
                </a:solidFill>
                <a:latin typeface="Arial" charset="0"/>
              </a:rPr>
              <a:t>.</a:t>
            </a:r>
          </a:p>
        </p:txBody>
      </p:sp>
      <p:sp>
        <p:nvSpPr>
          <p:cNvPr id="18" name="Text Box 11">
            <a:extLst>
              <a:ext uri="{FF2B5EF4-FFF2-40B4-BE49-F238E27FC236}">
                <a16:creationId xmlns:a16="http://schemas.microsoft.com/office/drawing/2014/main" id="{B151977C-7CC3-436B-BB4A-56B07161BE3B}"/>
              </a:ext>
            </a:extLst>
          </p:cNvPr>
          <p:cNvSpPr txBox="1">
            <a:spLocks noChangeArrowheads="1"/>
          </p:cNvSpPr>
          <p:nvPr/>
        </p:nvSpPr>
        <p:spPr bwMode="auto">
          <a:xfrm>
            <a:off x="4548188" y="5111750"/>
            <a:ext cx="4240212" cy="369888"/>
          </a:xfrm>
          <a:prstGeom prst="rect">
            <a:avLst/>
          </a:prstGeom>
          <a:solidFill>
            <a:schemeClr val="hlink"/>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err="1">
                <a:solidFill>
                  <a:srgbClr val="FFFF00"/>
                </a:solidFill>
                <a:latin typeface="Arial" charset="0"/>
              </a:rPr>
              <a:t>Verdaderos</a:t>
            </a:r>
            <a:r>
              <a:rPr lang="en-US" dirty="0">
                <a:solidFill>
                  <a:srgbClr val="FFFF00"/>
                </a:solidFill>
                <a:latin typeface="Arial" charset="0"/>
              </a:rPr>
              <a:t> </a:t>
            </a:r>
            <a:r>
              <a:rPr lang="en-US" dirty="0" err="1">
                <a:solidFill>
                  <a:srgbClr val="FFFF00"/>
                </a:solidFill>
                <a:latin typeface="Arial" charset="0"/>
              </a:rPr>
              <a:t>Positivos</a:t>
            </a:r>
            <a:endParaRPr lang="en-US" dirty="0">
              <a:solidFill>
                <a:srgbClr val="FFFF00"/>
              </a:solidFill>
              <a:latin typeface="Arial" charset="0"/>
            </a:endParaRPr>
          </a:p>
        </p:txBody>
      </p:sp>
      <p:sp>
        <p:nvSpPr>
          <p:cNvPr id="19" name="Text Box 12">
            <a:extLst>
              <a:ext uri="{FF2B5EF4-FFF2-40B4-BE49-F238E27FC236}">
                <a16:creationId xmlns:a16="http://schemas.microsoft.com/office/drawing/2014/main" id="{8E2EF1A5-195E-403B-9FF2-76DF3DF961C4}"/>
              </a:ext>
            </a:extLst>
          </p:cNvPr>
          <p:cNvSpPr txBox="1">
            <a:spLocks noChangeArrowheads="1"/>
          </p:cNvSpPr>
          <p:nvPr/>
        </p:nvSpPr>
        <p:spPr bwMode="auto">
          <a:xfrm>
            <a:off x="4548188" y="5543550"/>
            <a:ext cx="4240212" cy="369888"/>
          </a:xfrm>
          <a:prstGeom prst="rect">
            <a:avLst/>
          </a:prstGeom>
          <a:solidFill>
            <a:srgbClr val="FFCC00"/>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defRPr/>
            </a:pPr>
            <a:r>
              <a:rPr lang="en-US" dirty="0" err="1">
                <a:solidFill>
                  <a:srgbClr val="003399"/>
                </a:solidFill>
                <a:latin typeface="Arial" charset="0"/>
              </a:rPr>
              <a:t>Falsos</a:t>
            </a:r>
            <a:r>
              <a:rPr lang="en-US" dirty="0">
                <a:solidFill>
                  <a:srgbClr val="003399"/>
                </a:solidFill>
                <a:latin typeface="Arial" charset="0"/>
              </a:rPr>
              <a:t> </a:t>
            </a:r>
            <a:r>
              <a:rPr lang="en-US" dirty="0" err="1">
                <a:solidFill>
                  <a:srgbClr val="003399"/>
                </a:solidFill>
                <a:latin typeface="Arial" charset="0"/>
              </a:rPr>
              <a:t>Positivos</a:t>
            </a:r>
            <a:endParaRPr lang="en-US" dirty="0">
              <a:solidFill>
                <a:srgbClr val="003399"/>
              </a:solidFill>
              <a:latin typeface="Arial" charset="0"/>
            </a:endParaRPr>
          </a:p>
        </p:txBody>
      </p:sp>
      <p:sp>
        <p:nvSpPr>
          <p:cNvPr id="20" name="Text Box 17">
            <a:extLst>
              <a:ext uri="{FF2B5EF4-FFF2-40B4-BE49-F238E27FC236}">
                <a16:creationId xmlns:a16="http://schemas.microsoft.com/office/drawing/2014/main" id="{32857E14-B942-4BD7-AD07-7154DD4B0C66}"/>
              </a:ext>
            </a:extLst>
          </p:cNvPr>
          <p:cNvSpPr txBox="1">
            <a:spLocks noChangeArrowheads="1"/>
          </p:cNvSpPr>
          <p:nvPr/>
        </p:nvSpPr>
        <p:spPr bwMode="auto">
          <a:xfrm>
            <a:off x="4786313" y="1843088"/>
            <a:ext cx="3616325" cy="1200150"/>
          </a:xfrm>
          <a:prstGeom prst="rect">
            <a:avLst/>
          </a:prstGeom>
          <a:noFill/>
          <a:ln w="9525">
            <a:noFill/>
            <a:miter lim="800000"/>
            <a:headEnd/>
            <a:tailEnd/>
          </a:ln>
          <a:effectLst/>
        </p:spPr>
        <p:txBody>
          <a:bodyPr>
            <a:spAutoFit/>
          </a:bodyPr>
          <a:lstStyle/>
          <a:p>
            <a:pPr algn="ctr" eaLnBrk="0" hangingPunct="0">
              <a:defRPr/>
            </a:pPr>
            <a:r>
              <a:rPr lang="en-US" dirty="0">
                <a:solidFill>
                  <a:srgbClr val="003399"/>
                </a:solidFill>
                <a:latin typeface="Arial" charset="0"/>
              </a:rPr>
              <a:t>200 RN, </a:t>
            </a:r>
            <a:r>
              <a:rPr lang="en-US" dirty="0" err="1">
                <a:solidFill>
                  <a:srgbClr val="003399"/>
                </a:solidFill>
                <a:latin typeface="Arial" charset="0"/>
              </a:rPr>
              <a:t>Prevalencia</a:t>
            </a:r>
            <a:r>
              <a:rPr lang="en-US" dirty="0">
                <a:solidFill>
                  <a:srgbClr val="003399"/>
                </a:solidFill>
                <a:latin typeface="Arial" charset="0"/>
              </a:rPr>
              <a:t> ½ con </a:t>
            </a:r>
            <a:r>
              <a:rPr lang="en-US" dirty="0" err="1">
                <a:solidFill>
                  <a:srgbClr val="003399"/>
                </a:solidFill>
                <a:latin typeface="Arial" charset="0"/>
              </a:rPr>
              <a:t>enfermedad</a:t>
            </a:r>
            <a:r>
              <a:rPr lang="en-US" dirty="0">
                <a:solidFill>
                  <a:srgbClr val="003399"/>
                </a:solidFill>
                <a:latin typeface="Arial" charset="0"/>
              </a:rPr>
              <a:t>.  </a:t>
            </a:r>
          </a:p>
          <a:p>
            <a:pPr algn="ctr" eaLnBrk="0" hangingPunct="0">
              <a:defRPr/>
            </a:pPr>
            <a:endParaRPr lang="en-US" dirty="0">
              <a:solidFill>
                <a:srgbClr val="003399"/>
              </a:solidFill>
              <a:latin typeface="Arial" charset="0"/>
            </a:endParaRPr>
          </a:p>
          <a:p>
            <a:pPr algn="ctr" eaLnBrk="0" hangingPunct="0">
              <a:defRPr/>
            </a:pPr>
            <a:r>
              <a:rPr lang="en-US" dirty="0" err="1">
                <a:solidFill>
                  <a:srgbClr val="003399"/>
                </a:solidFill>
                <a:effectLst>
                  <a:outerShdw blurRad="38100" dist="38100" dir="2700000" algn="tl">
                    <a:srgbClr val="C0C0C0"/>
                  </a:outerShdw>
                </a:effectLst>
                <a:latin typeface="Arial" charset="0"/>
              </a:rPr>
              <a:t>Sensibilidad</a:t>
            </a:r>
            <a:r>
              <a:rPr lang="en-US" dirty="0">
                <a:solidFill>
                  <a:srgbClr val="003399"/>
                </a:solidFill>
                <a:effectLst>
                  <a:outerShdw blurRad="38100" dist="38100" dir="2700000" algn="tl">
                    <a:srgbClr val="C0C0C0"/>
                  </a:outerShdw>
                </a:effectLst>
                <a:latin typeface="Arial" charset="0"/>
              </a:rPr>
              <a:t>: 98%</a:t>
            </a:r>
          </a:p>
        </p:txBody>
      </p:sp>
      <p:sp>
        <p:nvSpPr>
          <p:cNvPr id="21" name="Rectangle 2">
            <a:extLst>
              <a:ext uri="{FF2B5EF4-FFF2-40B4-BE49-F238E27FC236}">
                <a16:creationId xmlns:a16="http://schemas.microsoft.com/office/drawing/2014/main" id="{4DEA66E7-D6FE-4060-9E0D-43ADB6F3F6B2}"/>
              </a:ext>
            </a:extLst>
          </p:cNvPr>
          <p:cNvSpPr txBox="1">
            <a:spLocks noChangeArrowheads="1"/>
          </p:cNvSpPr>
          <p:nvPr/>
        </p:nvSpPr>
        <p:spPr>
          <a:xfrm>
            <a:off x="7947027" y="2889250"/>
            <a:ext cx="4138613" cy="776288"/>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a:solidFill>
                  <a:srgbClr val="003399"/>
                </a:solidFill>
              </a:rPr>
              <a:t>VPP = VP/(VP+FP)</a:t>
            </a:r>
          </a:p>
        </p:txBody>
      </p:sp>
      <p:sp>
        <p:nvSpPr>
          <p:cNvPr id="22" name="Text Box 17">
            <a:extLst>
              <a:ext uri="{FF2B5EF4-FFF2-40B4-BE49-F238E27FC236}">
                <a16:creationId xmlns:a16="http://schemas.microsoft.com/office/drawing/2014/main" id="{689209BA-61CF-42E9-891D-879ECBD3C42D}"/>
              </a:ext>
            </a:extLst>
          </p:cNvPr>
          <p:cNvSpPr txBox="1">
            <a:spLocks noChangeArrowheads="1"/>
          </p:cNvSpPr>
          <p:nvPr/>
        </p:nvSpPr>
        <p:spPr bwMode="auto">
          <a:xfrm>
            <a:off x="885825" y="2687638"/>
            <a:ext cx="3616325" cy="369887"/>
          </a:xfrm>
          <a:prstGeom prst="rect">
            <a:avLst/>
          </a:prstGeom>
          <a:noFill/>
          <a:ln w="9525">
            <a:noFill/>
            <a:miter lim="800000"/>
            <a:headEnd/>
            <a:tailEnd/>
          </a:ln>
          <a:effectLst/>
        </p:spPr>
        <p:txBody>
          <a:bodyPr>
            <a:spAutoFit/>
          </a:bodyPr>
          <a:lstStyle/>
          <a:p>
            <a:pPr algn="ctr" eaLnBrk="0" hangingPunct="0">
              <a:defRPr/>
            </a:pPr>
            <a:r>
              <a:rPr lang="en-US" dirty="0" err="1">
                <a:solidFill>
                  <a:srgbClr val="003399"/>
                </a:solidFill>
                <a:effectLst>
                  <a:outerShdw blurRad="38100" dist="38100" dir="2700000" algn="tl">
                    <a:srgbClr val="C0C0C0"/>
                  </a:outerShdw>
                </a:effectLst>
                <a:latin typeface="Arial" charset="0"/>
              </a:rPr>
              <a:t>Especificidad</a:t>
            </a:r>
            <a:r>
              <a:rPr lang="en-US" dirty="0">
                <a:solidFill>
                  <a:srgbClr val="003399"/>
                </a:solidFill>
                <a:effectLst>
                  <a:outerShdw blurRad="38100" dist="38100" dir="2700000" algn="tl">
                    <a:srgbClr val="C0C0C0"/>
                  </a:outerShdw>
                </a:effectLst>
                <a:latin typeface="Arial" charset="0"/>
              </a:rPr>
              <a:t>: 98%</a:t>
            </a:r>
          </a:p>
        </p:txBody>
      </p:sp>
    </p:spTree>
    <p:extLst>
      <p:ext uri="{BB962C8B-B14F-4D97-AF65-F5344CB8AC3E}">
        <p14:creationId xmlns:p14="http://schemas.microsoft.com/office/powerpoint/2010/main" val="18267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7F181-7E28-7C7F-6785-A35A5B98750E}"/>
              </a:ext>
            </a:extLst>
          </p:cNvPr>
          <p:cNvSpPr>
            <a:spLocks noGrp="1"/>
          </p:cNvSpPr>
          <p:nvPr>
            <p:ph type="ctrTitle"/>
          </p:nvPr>
        </p:nvSpPr>
        <p:spPr>
          <a:xfrm>
            <a:off x="1524000" y="1051339"/>
            <a:ext cx="9144000" cy="2387600"/>
          </a:xfrm>
        </p:spPr>
        <p:txBody>
          <a:bodyPr/>
          <a:lstStyle/>
          <a:p>
            <a:endParaRPr lang="es-AR"/>
          </a:p>
        </p:txBody>
      </p:sp>
      <p:sp>
        <p:nvSpPr>
          <p:cNvPr id="3" name="Subtítulo 2">
            <a:extLst>
              <a:ext uri="{FF2B5EF4-FFF2-40B4-BE49-F238E27FC236}">
                <a16:creationId xmlns:a16="http://schemas.microsoft.com/office/drawing/2014/main" id="{69CD3266-9F11-2D27-B7A3-0BF0383B0B1C}"/>
              </a:ext>
            </a:extLst>
          </p:cNvPr>
          <p:cNvSpPr>
            <a:spLocks noGrp="1"/>
          </p:cNvSpPr>
          <p:nvPr>
            <p:ph type="subTitle" idx="1"/>
          </p:nvPr>
        </p:nvSpPr>
        <p:spPr>
          <a:xfrm>
            <a:off x="1524000" y="3531014"/>
            <a:ext cx="9144000" cy="1655762"/>
          </a:xfrm>
        </p:spPr>
        <p:txBody>
          <a:bodyPr/>
          <a:lstStyle/>
          <a:p>
            <a:endParaRPr lang="es-AR"/>
          </a:p>
        </p:txBody>
      </p:sp>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ángulo 15">
            <a:extLst>
              <a:ext uri="{FF2B5EF4-FFF2-40B4-BE49-F238E27FC236}">
                <a16:creationId xmlns:a16="http://schemas.microsoft.com/office/drawing/2014/main" id="{AA3E703F-2D6A-450D-92CB-2F4547E91954}"/>
              </a:ext>
            </a:extLst>
          </p:cNvPr>
          <p:cNvSpPr/>
          <p:nvPr/>
        </p:nvSpPr>
        <p:spPr>
          <a:xfrm>
            <a:off x="7474998" y="0"/>
            <a:ext cx="4717002"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7" name="Gráfico 8">
            <a:extLst>
              <a:ext uri="{FF2B5EF4-FFF2-40B4-BE49-F238E27FC236}">
                <a16:creationId xmlns:a16="http://schemas.microsoft.com/office/drawing/2014/main" id="{5C157B36-9B89-48F4-A4AB-E349B8866420}"/>
              </a:ext>
            </a:extLst>
          </p:cNvPr>
          <p:cNvGraphicFramePr>
            <a:graphicFrameLocks/>
          </p:cNvGraphicFramePr>
          <p:nvPr>
            <p:extLst>
              <p:ext uri="{D42A27DB-BD31-4B8C-83A1-F6EECF244321}">
                <p14:modId xmlns:p14="http://schemas.microsoft.com/office/powerpoint/2010/main" val="2496341149"/>
              </p:ext>
            </p:extLst>
          </p:nvPr>
        </p:nvGraphicFramePr>
        <p:xfrm>
          <a:off x="1981200" y="563976"/>
          <a:ext cx="8229600" cy="5521325"/>
        </p:xfrm>
        <a:graphic>
          <a:graphicData uri="http://schemas.openxmlformats.org/presentationml/2006/ole">
            <mc:AlternateContent xmlns:mc="http://schemas.openxmlformats.org/markup-compatibility/2006">
              <mc:Choice xmlns:v="urn:schemas-microsoft-com:vml" Requires="v">
                <p:oleObj spid="_x0000_s4148" name="Chart" r:id="rId4" imgW="8230313" imgH="5523455" progId="Excel.Chart.8">
                  <p:embed/>
                </p:oleObj>
              </mc:Choice>
              <mc:Fallback>
                <p:oleObj name="Chart" r:id="rId4" imgW="8230313" imgH="5523455" progId="Excel.Chart.8">
                  <p:embed/>
                  <p:pic>
                    <p:nvPicPr>
                      <p:cNvPr id="5122" name="Gráfico 8">
                        <a:extLst>
                          <a:ext uri="{FF2B5EF4-FFF2-40B4-BE49-F238E27FC236}">
                            <a16:creationId xmlns:a16="http://schemas.microsoft.com/office/drawing/2014/main" id="{41131D23-C33E-4550-86C5-AA541677295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63976"/>
                        <a:ext cx="82296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Imagen 1">
            <a:extLst>
              <a:ext uri="{FF2B5EF4-FFF2-40B4-BE49-F238E27FC236}">
                <a16:creationId xmlns:a16="http://schemas.microsoft.com/office/drawing/2014/main" id="{7455018E-733F-4D25-9E21-2A1153D406F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65238" y="681451"/>
            <a:ext cx="11620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
            <a:extLst>
              <a:ext uri="{FF2B5EF4-FFF2-40B4-BE49-F238E27FC236}">
                <a16:creationId xmlns:a16="http://schemas.microsoft.com/office/drawing/2014/main" id="{2C2E5396-A43D-4C79-9F77-81FD389E414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160000" y="838614"/>
            <a:ext cx="10191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D37EFC5A-2499-4F28-A789-78A1E80603C5}"/>
              </a:ext>
            </a:extLst>
          </p:cNvPr>
          <p:cNvSpPr txBox="1"/>
          <p:nvPr/>
        </p:nvSpPr>
        <p:spPr>
          <a:xfrm>
            <a:off x="10160000" y="532226"/>
            <a:ext cx="284163" cy="306388"/>
          </a:xfrm>
          <a:prstGeom prst="rect">
            <a:avLst/>
          </a:prstGeom>
          <a:noFill/>
        </p:spPr>
        <p:txBody>
          <a:bodyPr wrap="none">
            <a:spAutoFit/>
          </a:bodyPr>
          <a:lstStyle/>
          <a:p>
            <a:pPr>
              <a:defRPr/>
            </a:pPr>
            <a:r>
              <a:rPr lang="es-ES" dirty="0">
                <a:solidFill>
                  <a:schemeClr val="bg2">
                    <a:lumMod val="75000"/>
                  </a:schemeClr>
                </a:solidFill>
              </a:rPr>
              <a:t>n</a:t>
            </a:r>
            <a:endParaRPr lang="es-AR" dirty="0">
              <a:solidFill>
                <a:schemeClr val="bg2">
                  <a:lumMod val="75000"/>
                </a:schemeClr>
              </a:solidFill>
            </a:endParaRPr>
          </a:p>
        </p:txBody>
      </p:sp>
      <p:sp>
        <p:nvSpPr>
          <p:cNvPr id="21" name="Flecha: hacia abajo 20">
            <a:extLst>
              <a:ext uri="{FF2B5EF4-FFF2-40B4-BE49-F238E27FC236}">
                <a16:creationId xmlns:a16="http://schemas.microsoft.com/office/drawing/2014/main" id="{B220CB8B-69BC-472B-924F-3AC400424D73}"/>
              </a:ext>
            </a:extLst>
          </p:cNvPr>
          <p:cNvSpPr/>
          <p:nvPr/>
        </p:nvSpPr>
        <p:spPr>
          <a:xfrm>
            <a:off x="8307388" y="1222789"/>
            <a:ext cx="190500" cy="300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2" name="Flecha: hacia abajo 21">
            <a:extLst>
              <a:ext uri="{FF2B5EF4-FFF2-40B4-BE49-F238E27FC236}">
                <a16:creationId xmlns:a16="http://schemas.microsoft.com/office/drawing/2014/main" id="{E9125CC4-1691-446D-B216-753C7464893F}"/>
              </a:ext>
            </a:extLst>
          </p:cNvPr>
          <p:cNvSpPr/>
          <p:nvPr/>
        </p:nvSpPr>
        <p:spPr>
          <a:xfrm>
            <a:off x="9396413" y="1522826"/>
            <a:ext cx="190500" cy="1042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cxnSp>
        <p:nvCxnSpPr>
          <p:cNvPr id="23" name="Conector recto 22">
            <a:extLst>
              <a:ext uri="{FF2B5EF4-FFF2-40B4-BE49-F238E27FC236}">
                <a16:creationId xmlns:a16="http://schemas.microsoft.com/office/drawing/2014/main" id="{6BD0E4B3-B80B-420E-93E6-07F79E0D603D}"/>
              </a:ext>
            </a:extLst>
          </p:cNvPr>
          <p:cNvCxnSpPr/>
          <p:nvPr/>
        </p:nvCxnSpPr>
        <p:spPr>
          <a:xfrm>
            <a:off x="5948363" y="1522826"/>
            <a:ext cx="352425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EEC7681-7734-4E5B-B15D-AC3C09FC071D}"/>
              </a:ext>
            </a:extLst>
          </p:cNvPr>
          <p:cNvCxnSpPr>
            <a:cxnSpLocks/>
          </p:cNvCxnSpPr>
          <p:nvPr/>
        </p:nvCxnSpPr>
        <p:spPr>
          <a:xfrm>
            <a:off x="2538413" y="1781589"/>
            <a:ext cx="6751637"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5" name="Elipse 24">
            <a:extLst>
              <a:ext uri="{FF2B5EF4-FFF2-40B4-BE49-F238E27FC236}">
                <a16:creationId xmlns:a16="http://schemas.microsoft.com/office/drawing/2014/main" id="{B1237E9A-248A-4DFF-9A01-E8DDFB049041}"/>
              </a:ext>
            </a:extLst>
          </p:cNvPr>
          <p:cNvSpPr/>
          <p:nvPr/>
        </p:nvSpPr>
        <p:spPr>
          <a:xfrm>
            <a:off x="1981200" y="1621251"/>
            <a:ext cx="557213" cy="544513"/>
          </a:xfrm>
          <a:prstGeom prst="ellipse">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6" name="CuadroTexto 11">
            <a:extLst>
              <a:ext uri="{FF2B5EF4-FFF2-40B4-BE49-F238E27FC236}">
                <a16:creationId xmlns:a16="http://schemas.microsoft.com/office/drawing/2014/main" id="{27535C74-4447-445B-BAB1-1EE1306D423E}"/>
              </a:ext>
            </a:extLst>
          </p:cNvPr>
          <p:cNvSpPr txBox="1">
            <a:spLocks noChangeArrowheads="1"/>
          </p:cNvSpPr>
          <p:nvPr/>
        </p:nvSpPr>
        <p:spPr bwMode="auto">
          <a:xfrm>
            <a:off x="10301288" y="2043526"/>
            <a:ext cx="1277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FontTx/>
              <a:buNone/>
            </a:pPr>
            <a:r>
              <a:rPr lang="es-ES" altLang="es-AR" sz="1800">
                <a:solidFill>
                  <a:srgbClr val="0070C0"/>
                </a:solidFill>
              </a:rPr>
              <a:t>- 80.000 RN</a:t>
            </a:r>
          </a:p>
          <a:p>
            <a:pPr>
              <a:lnSpc>
                <a:spcPct val="100000"/>
              </a:lnSpc>
              <a:spcBef>
                <a:spcPct val="0"/>
              </a:spcBef>
              <a:buFontTx/>
              <a:buNone/>
            </a:pPr>
            <a:r>
              <a:rPr lang="es-ES" altLang="es-AR" sz="1800">
                <a:solidFill>
                  <a:srgbClr val="0070C0"/>
                </a:solidFill>
              </a:rPr>
              <a:t>- 29%</a:t>
            </a:r>
          </a:p>
          <a:p>
            <a:pPr>
              <a:lnSpc>
                <a:spcPct val="100000"/>
              </a:lnSpc>
              <a:spcBef>
                <a:spcPct val="0"/>
              </a:spcBef>
              <a:buFontTx/>
              <a:buNone/>
            </a:pPr>
            <a:endParaRPr lang="es-AR" altLang="es-AR" sz="1800">
              <a:solidFill>
                <a:srgbClr val="0070C0"/>
              </a:solidFill>
            </a:endParaRPr>
          </a:p>
        </p:txBody>
      </p:sp>
    </p:spTree>
    <p:extLst>
      <p:ext uri="{BB962C8B-B14F-4D97-AF65-F5344CB8AC3E}">
        <p14:creationId xmlns:p14="http://schemas.microsoft.com/office/powerpoint/2010/main" val="352708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032A725D-65EE-4D0A-8D60-C31FA11030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165" y="0"/>
            <a:ext cx="12192000" cy="6858000"/>
          </a:xfrm>
          <a:prstGeom prst="rect">
            <a:avLst/>
          </a:prstGeom>
        </p:spPr>
      </p:pic>
      <p:pic>
        <p:nvPicPr>
          <p:cNvPr id="4" name="1 Imagen">
            <a:extLst>
              <a:ext uri="{FF2B5EF4-FFF2-40B4-BE49-F238E27FC236}">
                <a16:creationId xmlns:a16="http://schemas.microsoft.com/office/drawing/2014/main" id="{80B05A10-A2F2-45C0-AF3F-DCB99203D34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165" y="3965632"/>
            <a:ext cx="3225511" cy="193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3 Imagen">
            <a:extLst>
              <a:ext uri="{FF2B5EF4-FFF2-40B4-BE49-F238E27FC236}">
                <a16:creationId xmlns:a16="http://schemas.microsoft.com/office/drawing/2014/main" id="{9C90B45A-9514-420A-80D6-F45C492653E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07661" y="2116339"/>
            <a:ext cx="3714257" cy="222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5D335C83-A23D-47F1-B2DB-ABCB20946CC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165" y="55331"/>
            <a:ext cx="3704563" cy="20838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6 Imagen">
            <a:extLst>
              <a:ext uri="{FF2B5EF4-FFF2-40B4-BE49-F238E27FC236}">
                <a16:creationId xmlns:a16="http://schemas.microsoft.com/office/drawing/2014/main" id="{A7F36F12-C67C-46F4-A9E6-E9B1699401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06303" y="-66816"/>
            <a:ext cx="3024336" cy="4032448"/>
          </a:xfrm>
          <a:prstGeom prst="rect">
            <a:avLst/>
          </a:prstGeom>
        </p:spPr>
      </p:pic>
      <p:pic>
        <p:nvPicPr>
          <p:cNvPr id="9" name="7 Imagen">
            <a:extLst>
              <a:ext uri="{FF2B5EF4-FFF2-40B4-BE49-F238E27FC236}">
                <a16:creationId xmlns:a16="http://schemas.microsoft.com/office/drawing/2014/main" id="{0665D463-5FCC-4E4B-ADF7-0C8387AA0C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69700" y="1723896"/>
            <a:ext cx="2949792" cy="3933056"/>
          </a:xfrm>
          <a:prstGeom prst="rect">
            <a:avLst/>
          </a:prstGeom>
        </p:spPr>
      </p:pic>
      <p:sp>
        <p:nvSpPr>
          <p:cNvPr id="10" name="1 CuadroTexto">
            <a:extLst>
              <a:ext uri="{FF2B5EF4-FFF2-40B4-BE49-F238E27FC236}">
                <a16:creationId xmlns:a16="http://schemas.microsoft.com/office/drawing/2014/main" id="{72A75E42-2BD8-4770-BAE5-9DE03C82E9C9}"/>
              </a:ext>
            </a:extLst>
          </p:cNvPr>
          <p:cNvSpPr txBox="1"/>
          <p:nvPr/>
        </p:nvSpPr>
        <p:spPr>
          <a:xfrm>
            <a:off x="9752714" y="5656952"/>
            <a:ext cx="1852110" cy="307777"/>
          </a:xfrm>
          <a:prstGeom prst="rect">
            <a:avLst/>
          </a:prstGeom>
          <a:noFill/>
        </p:spPr>
        <p:txBody>
          <a:bodyPr wrap="none" rtlCol="0">
            <a:spAutoFit/>
          </a:bodyPr>
          <a:lstStyle/>
          <a:p>
            <a:r>
              <a:rPr lang="es-ES" sz="1400" dirty="0"/>
              <a:t>Paraje </a:t>
            </a:r>
            <a:r>
              <a:rPr lang="es-ES" sz="1400" dirty="0" err="1"/>
              <a:t>Tartagál</a:t>
            </a:r>
            <a:r>
              <a:rPr lang="es-ES" sz="1400" dirty="0"/>
              <a:t> (Chaco)</a:t>
            </a:r>
          </a:p>
        </p:txBody>
      </p:sp>
    </p:spTree>
    <p:extLst>
      <p:ext uri="{BB962C8B-B14F-4D97-AF65-F5344CB8AC3E}">
        <p14:creationId xmlns:p14="http://schemas.microsoft.com/office/powerpoint/2010/main" val="89283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6EB648E8-A75D-4BD1-A5CC-0C138A85CAC8}"/>
              </a:ext>
            </a:extLst>
          </p:cNvPr>
          <p:cNvGrpSpPr/>
          <p:nvPr/>
        </p:nvGrpSpPr>
        <p:grpSpPr>
          <a:xfrm>
            <a:off x="829051" y="121639"/>
            <a:ext cx="9477617" cy="5767060"/>
            <a:chOff x="1553182" y="65254"/>
            <a:chExt cx="9477617" cy="5767060"/>
          </a:xfrm>
        </p:grpSpPr>
        <p:pic>
          <p:nvPicPr>
            <p:cNvPr id="4" name="Imagen 5" descr="Imagen que contiene objeto&#10;&#10;Descripción generada automáticamente">
              <a:extLst>
                <a:ext uri="{FF2B5EF4-FFF2-40B4-BE49-F238E27FC236}">
                  <a16:creationId xmlns:a16="http://schemas.microsoft.com/office/drawing/2014/main" id="{5BD048FF-D0F6-497A-A337-F333D6B9C8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788667">
              <a:off x="5679111" y="65254"/>
              <a:ext cx="634039" cy="640135"/>
            </a:xfrm>
            <a:prstGeom prst="rect">
              <a:avLst/>
            </a:prstGeom>
          </p:spPr>
        </p:pic>
        <p:pic>
          <p:nvPicPr>
            <p:cNvPr id="6" name="Imagen 11" descr="Imagen que contiene tijeras&#10;&#10;Descripción generada automáticamente">
              <a:extLst>
                <a:ext uri="{FF2B5EF4-FFF2-40B4-BE49-F238E27FC236}">
                  <a16:creationId xmlns:a16="http://schemas.microsoft.com/office/drawing/2014/main" id="{3FC5A05E-663D-481B-8B0C-0E868E37D1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4605" y="1192169"/>
              <a:ext cx="3935166" cy="2446697"/>
            </a:xfrm>
            <a:prstGeom prst="rect">
              <a:avLst/>
            </a:prstGeom>
          </p:spPr>
        </p:pic>
        <p:pic>
          <p:nvPicPr>
            <p:cNvPr id="7" name="Imagen 13">
              <a:extLst>
                <a:ext uri="{FF2B5EF4-FFF2-40B4-BE49-F238E27FC236}">
                  <a16:creationId xmlns:a16="http://schemas.microsoft.com/office/drawing/2014/main" id="{96452F3C-DD81-44AC-A435-D9E2D7749CD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2188" y="3009621"/>
              <a:ext cx="2438611" cy="2822693"/>
            </a:xfrm>
            <a:prstGeom prst="rect">
              <a:avLst/>
            </a:prstGeom>
          </p:spPr>
        </p:pic>
        <p:grpSp>
          <p:nvGrpSpPr>
            <p:cNvPr id="8" name="13 Grupo">
              <a:extLst>
                <a:ext uri="{FF2B5EF4-FFF2-40B4-BE49-F238E27FC236}">
                  <a16:creationId xmlns:a16="http://schemas.microsoft.com/office/drawing/2014/main" id="{7A6289B7-1870-4DFC-8BA8-7BC7BD867B47}"/>
                </a:ext>
              </a:extLst>
            </p:cNvPr>
            <p:cNvGrpSpPr/>
            <p:nvPr/>
          </p:nvGrpSpPr>
          <p:grpSpPr>
            <a:xfrm>
              <a:off x="1553182" y="782364"/>
              <a:ext cx="4947828" cy="4758906"/>
              <a:chOff x="235128" y="770643"/>
              <a:chExt cx="4947828" cy="4758906"/>
            </a:xfrm>
          </p:grpSpPr>
          <p:grpSp>
            <p:nvGrpSpPr>
              <p:cNvPr id="9" name="Grupo 39">
                <a:extLst>
                  <a:ext uri="{FF2B5EF4-FFF2-40B4-BE49-F238E27FC236}">
                    <a16:creationId xmlns:a16="http://schemas.microsoft.com/office/drawing/2014/main" id="{531FDCCE-F2EA-416C-8E76-51E3F80D1E5F}"/>
                  </a:ext>
                </a:extLst>
              </p:cNvPr>
              <p:cNvGrpSpPr/>
              <p:nvPr/>
            </p:nvGrpSpPr>
            <p:grpSpPr>
              <a:xfrm>
                <a:off x="235128" y="770643"/>
                <a:ext cx="4947828" cy="2227257"/>
                <a:chOff x="1091022" y="2170844"/>
                <a:chExt cx="4947828" cy="2227257"/>
              </a:xfrm>
            </p:grpSpPr>
            <p:sp>
              <p:nvSpPr>
                <p:cNvPr id="11" name="Rectangle 13">
                  <a:extLst>
                    <a:ext uri="{FF2B5EF4-FFF2-40B4-BE49-F238E27FC236}">
                      <a16:creationId xmlns:a16="http://schemas.microsoft.com/office/drawing/2014/main" id="{11296EDE-6791-44A9-AA09-916B9E1B5567}"/>
                    </a:ext>
                  </a:extLst>
                </p:cNvPr>
                <p:cNvSpPr/>
                <p:nvPr/>
              </p:nvSpPr>
              <p:spPr>
                <a:xfrm>
                  <a:off x="1091022" y="2240375"/>
                  <a:ext cx="4947828" cy="2157726"/>
                </a:xfrm>
                <a:custGeom>
                  <a:avLst/>
                  <a:gdLst>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0 w 3657600"/>
                    <a:gd name="connsiteY3" fmla="*/ 3987800 h 3987800"/>
                    <a:gd name="connsiteX4" fmla="*/ 0 w 3657600"/>
                    <a:gd name="connsiteY4" fmla="*/ 0 h 3987800"/>
                    <a:gd name="connsiteX0" fmla="*/ 0 w 3657600"/>
                    <a:gd name="connsiteY0" fmla="*/ 0 h 3987800"/>
                    <a:gd name="connsiteX1" fmla="*/ 3657600 w 3657600"/>
                    <a:gd name="connsiteY1" fmla="*/ 0 h 3987800"/>
                    <a:gd name="connsiteX2" fmla="*/ 3657600 w 3657600"/>
                    <a:gd name="connsiteY2" fmla="*/ 3987800 h 3987800"/>
                    <a:gd name="connsiteX3" fmla="*/ 439307 w 3657600"/>
                    <a:gd name="connsiteY3" fmla="*/ 3804830 h 3987800"/>
                    <a:gd name="connsiteX4" fmla="*/ 0 w 3657600"/>
                    <a:gd name="connsiteY4" fmla="*/ 0 h 3987800"/>
                    <a:gd name="connsiteX0" fmla="*/ 0 w 3657600"/>
                    <a:gd name="connsiteY0" fmla="*/ 0 h 3804830"/>
                    <a:gd name="connsiteX1" fmla="*/ 3657600 w 3657600"/>
                    <a:gd name="connsiteY1" fmla="*/ 0 h 3804830"/>
                    <a:gd name="connsiteX2" fmla="*/ 3315916 w 3657600"/>
                    <a:gd name="connsiteY2" fmla="*/ 3720383 h 3804830"/>
                    <a:gd name="connsiteX3" fmla="*/ 439307 w 3657600"/>
                    <a:gd name="connsiteY3" fmla="*/ 3804830 h 3804830"/>
                    <a:gd name="connsiteX4" fmla="*/ 0 w 3657600"/>
                    <a:gd name="connsiteY4" fmla="*/ 0 h 3804830"/>
                    <a:gd name="connsiteX0" fmla="*/ 0 w 3791833"/>
                    <a:gd name="connsiteY0" fmla="*/ 168895 h 3973725"/>
                    <a:gd name="connsiteX1" fmla="*/ 3791833 w 3791833"/>
                    <a:gd name="connsiteY1" fmla="*/ 0 h 3973725"/>
                    <a:gd name="connsiteX2" fmla="*/ 3315916 w 3791833"/>
                    <a:gd name="connsiteY2" fmla="*/ 3889278 h 3973725"/>
                    <a:gd name="connsiteX3" fmla="*/ 439307 w 3791833"/>
                    <a:gd name="connsiteY3" fmla="*/ 3973725 h 3973725"/>
                    <a:gd name="connsiteX4" fmla="*/ 0 w 3791833"/>
                    <a:gd name="connsiteY4" fmla="*/ 168895 h 3973725"/>
                    <a:gd name="connsiteX0" fmla="*/ 0 w 3669803"/>
                    <a:gd name="connsiteY0" fmla="*/ 98522 h 3903352"/>
                    <a:gd name="connsiteX1" fmla="*/ 3669803 w 3669803"/>
                    <a:gd name="connsiteY1" fmla="*/ 0 h 3903352"/>
                    <a:gd name="connsiteX2" fmla="*/ 3315916 w 3669803"/>
                    <a:gd name="connsiteY2" fmla="*/ 3818905 h 3903352"/>
                    <a:gd name="connsiteX3" fmla="*/ 439307 w 3669803"/>
                    <a:gd name="connsiteY3" fmla="*/ 3903352 h 3903352"/>
                    <a:gd name="connsiteX4" fmla="*/ 0 w 3669803"/>
                    <a:gd name="connsiteY4" fmla="*/ 98522 h 3903352"/>
                    <a:gd name="connsiteX0" fmla="*/ 0 w 3669803"/>
                    <a:gd name="connsiteY0" fmla="*/ 98522 h 3903352"/>
                    <a:gd name="connsiteX1" fmla="*/ 3669803 w 3669803"/>
                    <a:gd name="connsiteY1" fmla="*/ 0 h 3903352"/>
                    <a:gd name="connsiteX2" fmla="*/ 3315916 w 3669803"/>
                    <a:gd name="connsiteY2" fmla="*/ 3818905 h 3903352"/>
                    <a:gd name="connsiteX3" fmla="*/ 439307 w 3669803"/>
                    <a:gd name="connsiteY3" fmla="*/ 3903352 h 3903352"/>
                    <a:gd name="connsiteX4" fmla="*/ 0 w 3669803"/>
                    <a:gd name="connsiteY4" fmla="*/ 98522 h 3903352"/>
                    <a:gd name="connsiteX0" fmla="*/ 0 w 3572179"/>
                    <a:gd name="connsiteY0" fmla="*/ 0 h 3945576"/>
                    <a:gd name="connsiteX1" fmla="*/ 3572179 w 3572179"/>
                    <a:gd name="connsiteY1" fmla="*/ 42224 h 3945576"/>
                    <a:gd name="connsiteX2" fmla="*/ 3218292 w 3572179"/>
                    <a:gd name="connsiteY2" fmla="*/ 3861129 h 3945576"/>
                    <a:gd name="connsiteX3" fmla="*/ 341683 w 3572179"/>
                    <a:gd name="connsiteY3" fmla="*/ 3945576 h 3945576"/>
                    <a:gd name="connsiteX4" fmla="*/ 0 w 3572179"/>
                    <a:gd name="connsiteY4" fmla="*/ 0 h 3945576"/>
                    <a:gd name="connsiteX0" fmla="*/ 0 w 3218292"/>
                    <a:gd name="connsiteY0" fmla="*/ 0 h 3945576"/>
                    <a:gd name="connsiteX1" fmla="*/ 3181684 w 3218292"/>
                    <a:gd name="connsiteY1" fmla="*/ 0 h 3945576"/>
                    <a:gd name="connsiteX2" fmla="*/ 3218292 w 3218292"/>
                    <a:gd name="connsiteY2" fmla="*/ 3861129 h 3945576"/>
                    <a:gd name="connsiteX3" fmla="*/ 341683 w 3218292"/>
                    <a:gd name="connsiteY3" fmla="*/ 3945576 h 3945576"/>
                    <a:gd name="connsiteX4" fmla="*/ 0 w 3218292"/>
                    <a:gd name="connsiteY4" fmla="*/ 0 h 3945576"/>
                    <a:gd name="connsiteX0" fmla="*/ 305075 w 2876609"/>
                    <a:gd name="connsiteY0" fmla="*/ 0 h 3945576"/>
                    <a:gd name="connsiteX1" fmla="*/ 2840001 w 2876609"/>
                    <a:gd name="connsiteY1" fmla="*/ 0 h 3945576"/>
                    <a:gd name="connsiteX2" fmla="*/ 2876609 w 2876609"/>
                    <a:gd name="connsiteY2" fmla="*/ 3861129 h 3945576"/>
                    <a:gd name="connsiteX3" fmla="*/ 0 w 2876609"/>
                    <a:gd name="connsiteY3" fmla="*/ 3945576 h 3945576"/>
                    <a:gd name="connsiteX4" fmla="*/ 305075 w 2876609"/>
                    <a:gd name="connsiteY4" fmla="*/ 0 h 3945576"/>
                    <a:gd name="connsiteX0" fmla="*/ 463714 w 3035248"/>
                    <a:gd name="connsiteY0" fmla="*/ 0 h 3861128"/>
                    <a:gd name="connsiteX1" fmla="*/ 2998640 w 3035248"/>
                    <a:gd name="connsiteY1" fmla="*/ 0 h 3861128"/>
                    <a:gd name="connsiteX2" fmla="*/ 3035248 w 3035248"/>
                    <a:gd name="connsiteY2" fmla="*/ 3861129 h 3861128"/>
                    <a:gd name="connsiteX3" fmla="*/ 0 w 3035248"/>
                    <a:gd name="connsiteY3" fmla="*/ 3861128 h 3861128"/>
                    <a:gd name="connsiteX4" fmla="*/ 463714 w 3035248"/>
                    <a:gd name="connsiteY4" fmla="*/ 0 h 3861128"/>
                    <a:gd name="connsiteX0" fmla="*/ 463714 w 3206090"/>
                    <a:gd name="connsiteY0" fmla="*/ 0 h 3861129"/>
                    <a:gd name="connsiteX1" fmla="*/ 2998640 w 3206090"/>
                    <a:gd name="connsiteY1" fmla="*/ 0 h 3861129"/>
                    <a:gd name="connsiteX2" fmla="*/ 3206090 w 3206090"/>
                    <a:gd name="connsiteY2" fmla="*/ 3861129 h 3861129"/>
                    <a:gd name="connsiteX3" fmla="*/ 0 w 3206090"/>
                    <a:gd name="connsiteY3" fmla="*/ 3861128 h 3861129"/>
                    <a:gd name="connsiteX4" fmla="*/ 463714 w 3206090"/>
                    <a:gd name="connsiteY4" fmla="*/ 0 h 3861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090" h="3861129">
                      <a:moveTo>
                        <a:pt x="463714" y="0"/>
                      </a:moveTo>
                      <a:cubicBezTo>
                        <a:pt x="1792741" y="337790"/>
                        <a:pt x="1803846" y="84448"/>
                        <a:pt x="2998640" y="0"/>
                      </a:cubicBezTo>
                      <a:cubicBezTo>
                        <a:pt x="2763323" y="1405467"/>
                        <a:pt x="2929790" y="2493762"/>
                        <a:pt x="3206090" y="3861129"/>
                      </a:cubicBezTo>
                      <a:cubicBezTo>
                        <a:pt x="2053565" y="3632529"/>
                        <a:pt x="1295400" y="3584903"/>
                        <a:pt x="0" y="3861128"/>
                      </a:cubicBezTo>
                      <a:cubicBezTo>
                        <a:pt x="159215" y="2360411"/>
                        <a:pt x="744108" y="1414992"/>
                        <a:pt x="463714" y="0"/>
                      </a:cubicBezTo>
                      <a:close/>
                    </a:path>
                  </a:pathLst>
                </a:custGeom>
                <a:solidFill>
                  <a:schemeClr val="tx1">
                    <a:lumMod val="65000"/>
                    <a:lumOff val="35000"/>
                    <a:alpha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en 41" descr="Imagen que contiene texto&#10;&#10;Descripción generada automáticamente">
                  <a:extLst>
                    <a:ext uri="{FF2B5EF4-FFF2-40B4-BE49-F238E27FC236}">
                      <a16:creationId xmlns:a16="http://schemas.microsoft.com/office/drawing/2014/main" id="{1FC652D5-E4A1-4CAE-A5B8-1E0F3480E9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55721" y="2170844"/>
                  <a:ext cx="4418429" cy="1988528"/>
                </a:xfrm>
                <a:prstGeom prst="rect">
                  <a:avLst/>
                </a:prstGeom>
                <a:blipFill>
                  <a:blip r:embed="rId7" cstate="screen">
                    <a:extLst>
                      <a:ext uri="{28A0092B-C50C-407E-A947-70E740481C1C}">
                        <a14:useLocalDpi xmlns:a14="http://schemas.microsoft.com/office/drawing/2010/main"/>
                      </a:ext>
                    </a:extLst>
                  </a:blip>
                  <a:stretch>
                    <a:fillRect/>
                  </a:stretch>
                </a:blipFill>
                <a:ln>
                  <a:solidFill>
                    <a:schemeClr val="bg1">
                      <a:lumMod val="50000"/>
                    </a:schemeClr>
                  </a:solidFill>
                </a:ln>
              </p:spPr>
            </p:pic>
          </p:grpSp>
          <p:pic>
            <p:nvPicPr>
              <p:cNvPr id="10" name="Imagen 9">
                <a:extLst>
                  <a:ext uri="{FF2B5EF4-FFF2-40B4-BE49-F238E27FC236}">
                    <a16:creationId xmlns:a16="http://schemas.microsoft.com/office/drawing/2014/main" id="{256A5C08-2AB9-453B-9338-C3DB6075383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1500" y="3026635"/>
                <a:ext cx="4456756" cy="2502914"/>
              </a:xfrm>
              <a:prstGeom prst="rect">
                <a:avLst/>
              </a:prstGeom>
              <a:effectLst>
                <a:outerShdw blurRad="50800" dist="38100" dir="8100000" sx="101000" sy="101000" algn="tr" rotWithShape="0">
                  <a:prstClr val="black">
                    <a:alpha val="40000"/>
                  </a:prstClr>
                </a:outerShdw>
              </a:effectLst>
            </p:spPr>
          </p:pic>
        </p:grpSp>
      </p:grpSp>
    </p:spTree>
    <p:extLst>
      <p:ext uri="{BB962C8B-B14F-4D97-AF65-F5344CB8AC3E}">
        <p14:creationId xmlns:p14="http://schemas.microsoft.com/office/powerpoint/2010/main" val="71962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38">
            <a:extLst>
              <a:ext uri="{FF2B5EF4-FFF2-40B4-BE49-F238E27FC236}">
                <a16:creationId xmlns:a16="http://schemas.microsoft.com/office/drawing/2014/main" id="{0EABF298-4498-432D-8C6B-C1BE260306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894" y="1865557"/>
            <a:ext cx="1076046"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a:extLst>
              <a:ext uri="{FF2B5EF4-FFF2-40B4-BE49-F238E27FC236}">
                <a16:creationId xmlns:a16="http://schemas.microsoft.com/office/drawing/2014/main" id="{9F6FC32E-735A-45DF-B6E5-C4074BC0668F}"/>
              </a:ext>
            </a:extLst>
          </p:cNvPr>
          <p:cNvGrpSpPr>
            <a:grpSpLocks/>
          </p:cNvGrpSpPr>
          <p:nvPr/>
        </p:nvGrpSpPr>
        <p:grpSpPr bwMode="auto">
          <a:xfrm>
            <a:off x="681478" y="1428995"/>
            <a:ext cx="1932490" cy="1368425"/>
            <a:chOff x="511215" y="1779662"/>
            <a:chExt cx="1396489" cy="1368152"/>
          </a:xfrm>
        </p:grpSpPr>
        <p:sp>
          <p:nvSpPr>
            <p:cNvPr id="6" name="Oval 2">
              <a:extLst>
                <a:ext uri="{FF2B5EF4-FFF2-40B4-BE49-F238E27FC236}">
                  <a16:creationId xmlns:a16="http://schemas.microsoft.com/office/drawing/2014/main" id="{B5CBEA28-FE09-4575-A145-81E346E245EB}"/>
                </a:ext>
              </a:extLst>
            </p:cNvPr>
            <p:cNvSpPr/>
            <p:nvPr/>
          </p:nvSpPr>
          <p:spPr>
            <a:xfrm>
              <a:off x="511215" y="1851086"/>
              <a:ext cx="1296514" cy="12967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7" name="Oval 3">
              <a:extLst>
                <a:ext uri="{FF2B5EF4-FFF2-40B4-BE49-F238E27FC236}">
                  <a16:creationId xmlns:a16="http://schemas.microsoft.com/office/drawing/2014/main" id="{A9A7AC3D-32D0-46E1-84CD-C558AAD61DCD}"/>
                </a:ext>
              </a:extLst>
            </p:cNvPr>
            <p:cNvSpPr/>
            <p:nvPr/>
          </p:nvSpPr>
          <p:spPr>
            <a:xfrm>
              <a:off x="1331653" y="1779662"/>
              <a:ext cx="576051" cy="576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8" name="TextBox 9">
              <a:extLst>
                <a:ext uri="{FF2B5EF4-FFF2-40B4-BE49-F238E27FC236}">
                  <a16:creationId xmlns:a16="http://schemas.microsoft.com/office/drawing/2014/main" id="{A78348D1-4F45-4567-BE72-35AD1234989F}"/>
                </a:ext>
              </a:extLst>
            </p:cNvPr>
            <p:cNvSpPr txBox="1">
              <a:spLocks noChangeArrowheads="1"/>
            </p:cNvSpPr>
            <p:nvPr/>
          </p:nvSpPr>
          <p:spPr bwMode="auto">
            <a:xfrm>
              <a:off x="1432937" y="1810799"/>
              <a:ext cx="330782" cy="6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ltLang="ko-KR" sz="3600" b="1">
                  <a:solidFill>
                    <a:schemeClr val="bg1"/>
                  </a:solidFill>
                  <a:latin typeface="Arial" charset="0"/>
                  <a:ea typeface="Malgun Gothic" charset="0"/>
                </a:rPr>
                <a:t>1</a:t>
              </a:r>
              <a:endParaRPr lang="ko-KR" altLang="en-US" sz="3600" b="1">
                <a:solidFill>
                  <a:schemeClr val="bg1"/>
                </a:solidFill>
                <a:latin typeface="Arial" charset="0"/>
                <a:ea typeface="Malgun Gothic" charset="0"/>
              </a:endParaRPr>
            </a:p>
          </p:txBody>
        </p:sp>
      </p:grpSp>
      <p:grpSp>
        <p:nvGrpSpPr>
          <p:cNvPr id="9" name="Group 11">
            <a:extLst>
              <a:ext uri="{FF2B5EF4-FFF2-40B4-BE49-F238E27FC236}">
                <a16:creationId xmlns:a16="http://schemas.microsoft.com/office/drawing/2014/main" id="{7BF5BB3B-0F0C-4AE1-B5E3-6F6E38D8228F}"/>
              </a:ext>
            </a:extLst>
          </p:cNvPr>
          <p:cNvGrpSpPr>
            <a:grpSpLocks/>
          </p:cNvGrpSpPr>
          <p:nvPr/>
        </p:nvGrpSpPr>
        <p:grpSpPr bwMode="auto">
          <a:xfrm>
            <a:off x="2926970" y="1428995"/>
            <a:ext cx="1932490" cy="1368425"/>
            <a:chOff x="511215" y="1779662"/>
            <a:chExt cx="1396489" cy="1368152"/>
          </a:xfrm>
        </p:grpSpPr>
        <p:sp>
          <p:nvSpPr>
            <p:cNvPr id="10" name="Oval 12">
              <a:extLst>
                <a:ext uri="{FF2B5EF4-FFF2-40B4-BE49-F238E27FC236}">
                  <a16:creationId xmlns:a16="http://schemas.microsoft.com/office/drawing/2014/main" id="{4872A771-4FED-4CCF-8601-6B9BEF969F05}"/>
                </a:ext>
              </a:extLst>
            </p:cNvPr>
            <p:cNvSpPr/>
            <p:nvPr/>
          </p:nvSpPr>
          <p:spPr>
            <a:xfrm>
              <a:off x="511215" y="1851086"/>
              <a:ext cx="1296513" cy="129672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11" name="Oval 13">
              <a:extLst>
                <a:ext uri="{FF2B5EF4-FFF2-40B4-BE49-F238E27FC236}">
                  <a16:creationId xmlns:a16="http://schemas.microsoft.com/office/drawing/2014/main" id="{A07C281D-A3B7-4197-86DF-52EF842CF5DA}"/>
                </a:ext>
              </a:extLst>
            </p:cNvPr>
            <p:cNvSpPr/>
            <p:nvPr/>
          </p:nvSpPr>
          <p:spPr>
            <a:xfrm>
              <a:off x="1331652" y="1779662"/>
              <a:ext cx="576052" cy="5761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12" name="TextBox 14">
              <a:extLst>
                <a:ext uri="{FF2B5EF4-FFF2-40B4-BE49-F238E27FC236}">
                  <a16:creationId xmlns:a16="http://schemas.microsoft.com/office/drawing/2014/main" id="{C2AD32B0-0C3A-41FD-92D2-BCB3CD9781AD}"/>
                </a:ext>
              </a:extLst>
            </p:cNvPr>
            <p:cNvSpPr txBox="1">
              <a:spLocks noChangeArrowheads="1"/>
            </p:cNvSpPr>
            <p:nvPr/>
          </p:nvSpPr>
          <p:spPr bwMode="auto">
            <a:xfrm>
              <a:off x="1432937" y="1810799"/>
              <a:ext cx="330782" cy="6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ltLang="ko-KR" sz="3600" b="1">
                  <a:solidFill>
                    <a:schemeClr val="bg1"/>
                  </a:solidFill>
                  <a:latin typeface="Arial" charset="0"/>
                  <a:ea typeface="Malgun Gothic" charset="0"/>
                </a:rPr>
                <a:t>2</a:t>
              </a:r>
              <a:endParaRPr lang="ko-KR" altLang="en-US" sz="3600" b="1">
                <a:solidFill>
                  <a:schemeClr val="bg1"/>
                </a:solidFill>
                <a:latin typeface="Arial" charset="0"/>
                <a:ea typeface="Malgun Gothic" charset="0"/>
              </a:endParaRPr>
            </a:p>
          </p:txBody>
        </p:sp>
      </p:grpSp>
      <p:grpSp>
        <p:nvGrpSpPr>
          <p:cNvPr id="13" name="Group 15">
            <a:extLst>
              <a:ext uri="{FF2B5EF4-FFF2-40B4-BE49-F238E27FC236}">
                <a16:creationId xmlns:a16="http://schemas.microsoft.com/office/drawing/2014/main" id="{1F3EA1E9-75C9-4DED-8D26-B1328A678DF7}"/>
              </a:ext>
            </a:extLst>
          </p:cNvPr>
          <p:cNvGrpSpPr>
            <a:grpSpLocks/>
          </p:cNvGrpSpPr>
          <p:nvPr/>
        </p:nvGrpSpPr>
        <p:grpSpPr bwMode="auto">
          <a:xfrm>
            <a:off x="5172460" y="1428995"/>
            <a:ext cx="1932490" cy="1368425"/>
            <a:chOff x="511215" y="1779662"/>
            <a:chExt cx="1396489" cy="1368152"/>
          </a:xfrm>
        </p:grpSpPr>
        <p:sp>
          <p:nvSpPr>
            <p:cNvPr id="14" name="Oval 16">
              <a:extLst>
                <a:ext uri="{FF2B5EF4-FFF2-40B4-BE49-F238E27FC236}">
                  <a16:creationId xmlns:a16="http://schemas.microsoft.com/office/drawing/2014/main" id="{ACD04E5F-4EDD-4E56-994D-DF2E4CFB4EE7}"/>
                </a:ext>
              </a:extLst>
            </p:cNvPr>
            <p:cNvSpPr/>
            <p:nvPr/>
          </p:nvSpPr>
          <p:spPr>
            <a:xfrm>
              <a:off x="511215" y="1851086"/>
              <a:ext cx="1296514" cy="12967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dirty="0"/>
            </a:p>
          </p:txBody>
        </p:sp>
        <p:sp>
          <p:nvSpPr>
            <p:cNvPr id="15" name="Oval 17">
              <a:extLst>
                <a:ext uri="{FF2B5EF4-FFF2-40B4-BE49-F238E27FC236}">
                  <a16:creationId xmlns:a16="http://schemas.microsoft.com/office/drawing/2014/main" id="{97F3F258-CEF9-4942-8DE0-FB68BCE9BD0E}"/>
                </a:ext>
              </a:extLst>
            </p:cNvPr>
            <p:cNvSpPr/>
            <p:nvPr/>
          </p:nvSpPr>
          <p:spPr>
            <a:xfrm>
              <a:off x="1331653" y="1779662"/>
              <a:ext cx="576051" cy="5761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16" name="TextBox 18">
              <a:extLst>
                <a:ext uri="{FF2B5EF4-FFF2-40B4-BE49-F238E27FC236}">
                  <a16:creationId xmlns:a16="http://schemas.microsoft.com/office/drawing/2014/main" id="{0ABD5D58-7DAB-49C0-BD2B-53775EB573C5}"/>
                </a:ext>
              </a:extLst>
            </p:cNvPr>
            <p:cNvSpPr txBox="1">
              <a:spLocks noChangeArrowheads="1"/>
            </p:cNvSpPr>
            <p:nvPr/>
          </p:nvSpPr>
          <p:spPr bwMode="auto">
            <a:xfrm>
              <a:off x="1432937" y="1810799"/>
              <a:ext cx="330782" cy="6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ltLang="ko-KR" sz="3600" b="1">
                  <a:solidFill>
                    <a:schemeClr val="bg1"/>
                  </a:solidFill>
                  <a:latin typeface="Arial" charset="0"/>
                  <a:ea typeface="Malgun Gothic" charset="0"/>
                </a:rPr>
                <a:t>3</a:t>
              </a:r>
              <a:endParaRPr lang="ko-KR" altLang="en-US" sz="3600" b="1">
                <a:solidFill>
                  <a:schemeClr val="bg1"/>
                </a:solidFill>
                <a:latin typeface="Arial" charset="0"/>
                <a:ea typeface="Malgun Gothic" charset="0"/>
              </a:endParaRPr>
            </a:p>
          </p:txBody>
        </p:sp>
      </p:grpSp>
      <p:grpSp>
        <p:nvGrpSpPr>
          <p:cNvPr id="17" name="Group 19">
            <a:extLst>
              <a:ext uri="{FF2B5EF4-FFF2-40B4-BE49-F238E27FC236}">
                <a16:creationId xmlns:a16="http://schemas.microsoft.com/office/drawing/2014/main" id="{8E939839-6269-4A84-8722-79EA0279EFD7}"/>
              </a:ext>
            </a:extLst>
          </p:cNvPr>
          <p:cNvGrpSpPr>
            <a:grpSpLocks/>
          </p:cNvGrpSpPr>
          <p:nvPr/>
        </p:nvGrpSpPr>
        <p:grpSpPr bwMode="auto">
          <a:xfrm>
            <a:off x="7417952" y="1428995"/>
            <a:ext cx="1932490" cy="1368425"/>
            <a:chOff x="511215" y="1779662"/>
            <a:chExt cx="1396489" cy="1368152"/>
          </a:xfrm>
        </p:grpSpPr>
        <p:sp>
          <p:nvSpPr>
            <p:cNvPr id="18" name="Oval 20">
              <a:extLst>
                <a:ext uri="{FF2B5EF4-FFF2-40B4-BE49-F238E27FC236}">
                  <a16:creationId xmlns:a16="http://schemas.microsoft.com/office/drawing/2014/main" id="{2B95873C-9F3A-4637-BF86-C4759C1CC828}"/>
                </a:ext>
              </a:extLst>
            </p:cNvPr>
            <p:cNvSpPr/>
            <p:nvPr/>
          </p:nvSpPr>
          <p:spPr>
            <a:xfrm>
              <a:off x="511215" y="1851086"/>
              <a:ext cx="1296513" cy="129672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19" name="Oval 21">
              <a:extLst>
                <a:ext uri="{FF2B5EF4-FFF2-40B4-BE49-F238E27FC236}">
                  <a16:creationId xmlns:a16="http://schemas.microsoft.com/office/drawing/2014/main" id="{54A99092-CBB3-498C-A8A6-E7D68DEE5403}"/>
                </a:ext>
              </a:extLst>
            </p:cNvPr>
            <p:cNvSpPr/>
            <p:nvPr/>
          </p:nvSpPr>
          <p:spPr>
            <a:xfrm>
              <a:off x="1331652" y="1779662"/>
              <a:ext cx="576052" cy="5761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20" name="TextBox 22">
              <a:extLst>
                <a:ext uri="{FF2B5EF4-FFF2-40B4-BE49-F238E27FC236}">
                  <a16:creationId xmlns:a16="http://schemas.microsoft.com/office/drawing/2014/main" id="{2BC45DF9-9766-4348-9490-1E75672B9C41}"/>
                </a:ext>
              </a:extLst>
            </p:cNvPr>
            <p:cNvSpPr txBox="1">
              <a:spLocks noChangeArrowheads="1"/>
            </p:cNvSpPr>
            <p:nvPr/>
          </p:nvSpPr>
          <p:spPr bwMode="auto">
            <a:xfrm>
              <a:off x="1432937" y="1810799"/>
              <a:ext cx="330782" cy="6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ltLang="ko-KR" sz="3600" b="1">
                  <a:solidFill>
                    <a:schemeClr val="bg1"/>
                  </a:solidFill>
                  <a:latin typeface="Arial" charset="0"/>
                  <a:ea typeface="Malgun Gothic" charset="0"/>
                </a:rPr>
                <a:t>4</a:t>
              </a:r>
              <a:endParaRPr lang="ko-KR" altLang="en-US" sz="3600" b="1">
                <a:solidFill>
                  <a:schemeClr val="bg1"/>
                </a:solidFill>
                <a:latin typeface="Arial" charset="0"/>
                <a:ea typeface="Malgun Gothic" charset="0"/>
              </a:endParaRPr>
            </a:p>
          </p:txBody>
        </p:sp>
      </p:grpSp>
      <p:grpSp>
        <p:nvGrpSpPr>
          <p:cNvPr id="21" name="Group 23">
            <a:extLst>
              <a:ext uri="{FF2B5EF4-FFF2-40B4-BE49-F238E27FC236}">
                <a16:creationId xmlns:a16="http://schemas.microsoft.com/office/drawing/2014/main" id="{1C050CCB-0776-4D5A-83E8-11CA3FB39FC3}"/>
              </a:ext>
            </a:extLst>
          </p:cNvPr>
          <p:cNvGrpSpPr>
            <a:grpSpLocks/>
          </p:cNvGrpSpPr>
          <p:nvPr/>
        </p:nvGrpSpPr>
        <p:grpSpPr bwMode="auto">
          <a:xfrm>
            <a:off x="9663442" y="1428995"/>
            <a:ext cx="1932490" cy="1368425"/>
            <a:chOff x="511215" y="1779662"/>
            <a:chExt cx="1396489" cy="1368152"/>
          </a:xfrm>
        </p:grpSpPr>
        <p:sp>
          <p:nvSpPr>
            <p:cNvPr id="22" name="Oval 24">
              <a:extLst>
                <a:ext uri="{FF2B5EF4-FFF2-40B4-BE49-F238E27FC236}">
                  <a16:creationId xmlns:a16="http://schemas.microsoft.com/office/drawing/2014/main" id="{9F8BF0FB-161A-45A3-B0EA-A7484860AA5A}"/>
                </a:ext>
              </a:extLst>
            </p:cNvPr>
            <p:cNvSpPr/>
            <p:nvPr/>
          </p:nvSpPr>
          <p:spPr>
            <a:xfrm>
              <a:off x="511215" y="1851086"/>
              <a:ext cx="1296514" cy="129672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23" name="Oval 25">
              <a:extLst>
                <a:ext uri="{FF2B5EF4-FFF2-40B4-BE49-F238E27FC236}">
                  <a16:creationId xmlns:a16="http://schemas.microsoft.com/office/drawing/2014/main" id="{36B94E44-83DE-4084-81D0-522BE1ECEE1E}"/>
                </a:ext>
              </a:extLst>
            </p:cNvPr>
            <p:cNvSpPr/>
            <p:nvPr/>
          </p:nvSpPr>
          <p:spPr>
            <a:xfrm>
              <a:off x="1331653" y="1779662"/>
              <a:ext cx="576051" cy="5761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24" name="TextBox 26">
              <a:extLst>
                <a:ext uri="{FF2B5EF4-FFF2-40B4-BE49-F238E27FC236}">
                  <a16:creationId xmlns:a16="http://schemas.microsoft.com/office/drawing/2014/main" id="{4C681235-85E0-4BFE-803A-2C7339FEF2D4}"/>
                </a:ext>
              </a:extLst>
            </p:cNvPr>
            <p:cNvSpPr txBox="1">
              <a:spLocks noChangeArrowheads="1"/>
            </p:cNvSpPr>
            <p:nvPr/>
          </p:nvSpPr>
          <p:spPr bwMode="auto">
            <a:xfrm>
              <a:off x="1432937" y="1810799"/>
              <a:ext cx="330782" cy="64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altLang="ko-KR" sz="3600" b="1">
                  <a:solidFill>
                    <a:schemeClr val="bg1"/>
                  </a:solidFill>
                  <a:latin typeface="Arial" charset="0"/>
                  <a:ea typeface="Malgun Gothic" charset="0"/>
                </a:rPr>
                <a:t>5</a:t>
              </a:r>
              <a:endParaRPr lang="ko-KR" altLang="en-US" sz="3600" b="1">
                <a:solidFill>
                  <a:schemeClr val="bg1"/>
                </a:solidFill>
                <a:latin typeface="Arial" charset="0"/>
                <a:ea typeface="Malgun Gothic" charset="0"/>
              </a:endParaRPr>
            </a:p>
          </p:txBody>
        </p:sp>
      </p:grpSp>
      <p:grpSp>
        <p:nvGrpSpPr>
          <p:cNvPr id="25" name="Group 32">
            <a:extLst>
              <a:ext uri="{FF2B5EF4-FFF2-40B4-BE49-F238E27FC236}">
                <a16:creationId xmlns:a16="http://schemas.microsoft.com/office/drawing/2014/main" id="{FF14C142-C96B-4753-B9B4-44FCA54A9738}"/>
              </a:ext>
            </a:extLst>
          </p:cNvPr>
          <p:cNvGrpSpPr>
            <a:grpSpLocks/>
          </p:cNvGrpSpPr>
          <p:nvPr/>
        </p:nvGrpSpPr>
        <p:grpSpPr bwMode="auto">
          <a:xfrm>
            <a:off x="457141" y="3087935"/>
            <a:ext cx="2264539" cy="984268"/>
            <a:chOff x="803640" y="3362833"/>
            <a:chExt cx="2059657" cy="985472"/>
          </a:xfrm>
        </p:grpSpPr>
        <p:sp>
          <p:nvSpPr>
            <p:cNvPr id="26" name="TextBox 33">
              <a:extLst>
                <a:ext uri="{FF2B5EF4-FFF2-40B4-BE49-F238E27FC236}">
                  <a16:creationId xmlns:a16="http://schemas.microsoft.com/office/drawing/2014/main" id="{A08A8B9D-48B2-4259-89CA-BB77B74FDEE5}"/>
                </a:ext>
              </a:extLst>
            </p:cNvPr>
            <p:cNvSpPr txBox="1"/>
            <p:nvPr/>
          </p:nvSpPr>
          <p:spPr>
            <a:xfrm>
              <a:off x="803640" y="3762814"/>
              <a:ext cx="2059657" cy="585491"/>
            </a:xfrm>
            <a:prstGeom prst="rect">
              <a:avLst/>
            </a:prstGeom>
            <a:noFill/>
          </p:spPr>
          <p:txBody>
            <a:bodyPr>
              <a:spAutoFit/>
            </a:bodyPr>
            <a:lstStyle>
              <a:lvl1pPr marL="171450" indent="-17145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buFont typeface="Wingdings" charset="0"/>
                <a:buChar char="ü"/>
              </a:pPr>
              <a:r>
                <a:rPr lang="es-ES" altLang="ko-KR" sz="1600" dirty="0">
                  <a:solidFill>
                    <a:srgbClr val="404040"/>
                  </a:solidFill>
                  <a:ea typeface="Malgun Gothic" charset="0"/>
                  <a:cs typeface="Malgun Gothic" charset="0"/>
                </a:rPr>
                <a:t>Examen bioquímico de los neonatos.</a:t>
              </a:r>
            </a:p>
          </p:txBody>
        </p:sp>
        <p:sp>
          <p:nvSpPr>
            <p:cNvPr id="27" name="TextBox 34">
              <a:extLst>
                <a:ext uri="{FF2B5EF4-FFF2-40B4-BE49-F238E27FC236}">
                  <a16:creationId xmlns:a16="http://schemas.microsoft.com/office/drawing/2014/main" id="{9BF395BB-F865-4A79-8D61-E6966FEB272E}"/>
                </a:ext>
              </a:extLst>
            </p:cNvPr>
            <p:cNvSpPr txBox="1">
              <a:spLocks noChangeArrowheads="1"/>
            </p:cNvSpPr>
            <p:nvPr/>
          </p:nvSpPr>
          <p:spPr bwMode="auto">
            <a:xfrm>
              <a:off x="803640" y="3362833"/>
              <a:ext cx="2059657" cy="8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altLang="ko-KR" sz="1600" b="1" dirty="0">
                  <a:solidFill>
                    <a:schemeClr val="accent6"/>
                  </a:solidFill>
                  <a:latin typeface="Arial" charset="0"/>
                  <a:ea typeface="Malgun Gothic" charset="0"/>
                </a:rPr>
                <a:t>PESQUISA</a:t>
              </a:r>
            </a:p>
            <a:p>
              <a:pPr algn="ctr"/>
              <a:endParaRPr lang="en-US" altLang="ko-KR" sz="1600" b="1" dirty="0">
                <a:solidFill>
                  <a:schemeClr val="accent6"/>
                </a:solidFill>
                <a:latin typeface="Arial" charset="0"/>
                <a:ea typeface="Malgun Gothic" charset="0"/>
              </a:endParaRPr>
            </a:p>
            <a:p>
              <a:pPr algn="ctr"/>
              <a:endParaRPr lang="ko-KR" altLang="en-US" sz="1600" b="1" dirty="0">
                <a:solidFill>
                  <a:schemeClr val="accent6"/>
                </a:solidFill>
                <a:latin typeface="Arial" charset="0"/>
                <a:ea typeface="Malgun Gothic" charset="0"/>
              </a:endParaRPr>
            </a:p>
          </p:txBody>
        </p:sp>
      </p:grpSp>
      <p:grpSp>
        <p:nvGrpSpPr>
          <p:cNvPr id="28" name="Group 35">
            <a:extLst>
              <a:ext uri="{FF2B5EF4-FFF2-40B4-BE49-F238E27FC236}">
                <a16:creationId xmlns:a16="http://schemas.microsoft.com/office/drawing/2014/main" id="{238571C9-C353-4F4E-B96B-2FD8E9F8A48D}"/>
              </a:ext>
            </a:extLst>
          </p:cNvPr>
          <p:cNvGrpSpPr>
            <a:grpSpLocks/>
          </p:cNvGrpSpPr>
          <p:nvPr/>
        </p:nvGrpSpPr>
        <p:grpSpPr bwMode="auto">
          <a:xfrm>
            <a:off x="2702632" y="3087930"/>
            <a:ext cx="2266654" cy="1730556"/>
            <a:chOff x="803640" y="3362835"/>
            <a:chExt cx="2059657" cy="1731010"/>
          </a:xfrm>
        </p:grpSpPr>
        <p:sp>
          <p:nvSpPr>
            <p:cNvPr id="29" name="TextBox 36">
              <a:extLst>
                <a:ext uri="{FF2B5EF4-FFF2-40B4-BE49-F238E27FC236}">
                  <a16:creationId xmlns:a16="http://schemas.microsoft.com/office/drawing/2014/main" id="{0EC7A984-8ECC-4802-93CD-275CC4F22045}"/>
                </a:ext>
              </a:extLst>
            </p:cNvPr>
            <p:cNvSpPr txBox="1"/>
            <p:nvPr/>
          </p:nvSpPr>
          <p:spPr>
            <a:xfrm>
              <a:off x="803640" y="3770059"/>
              <a:ext cx="2059657" cy="1323786"/>
            </a:xfrm>
            <a:prstGeom prst="rect">
              <a:avLst/>
            </a:prstGeom>
            <a:noFill/>
          </p:spPr>
          <p:txBody>
            <a:bodyPr>
              <a:spAutoFit/>
            </a:bodyPr>
            <a:lstStyle>
              <a:lvl1pPr marL="171450" indent="-17145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buFont typeface="Wingdings" charset="0"/>
                <a:buChar char="ü"/>
              </a:pPr>
              <a:r>
                <a:rPr lang="es-ES" altLang="ko-KR" sz="1600" dirty="0">
                  <a:solidFill>
                    <a:srgbClr val="404040"/>
                  </a:solidFill>
                  <a:ea typeface="Malgun Gothic" charset="0"/>
                  <a:cs typeface="Malgun Gothic" charset="0"/>
                </a:rPr>
                <a:t>Rápida localización para la derivación del niño con resultado sospechoso</a:t>
              </a:r>
            </a:p>
          </p:txBody>
        </p:sp>
        <p:sp>
          <p:nvSpPr>
            <p:cNvPr id="30" name="TextBox 37">
              <a:extLst>
                <a:ext uri="{FF2B5EF4-FFF2-40B4-BE49-F238E27FC236}">
                  <a16:creationId xmlns:a16="http://schemas.microsoft.com/office/drawing/2014/main" id="{1EAA28B4-2155-4C72-8FAA-CC8CDCB9A0E2}"/>
                </a:ext>
              </a:extLst>
            </p:cNvPr>
            <p:cNvSpPr txBox="1"/>
            <p:nvPr/>
          </p:nvSpPr>
          <p:spPr>
            <a:xfrm>
              <a:off x="803640" y="3362835"/>
              <a:ext cx="2059657" cy="338643"/>
            </a:xfrm>
            <a:prstGeom prst="rect">
              <a:avLst/>
            </a:prstGeom>
            <a:noFill/>
          </p:spPr>
          <p:txBody>
            <a:bodyPr>
              <a:spAutoFit/>
            </a:bodyPr>
            <a:lstStyle/>
            <a:p>
              <a:pPr algn="ctr">
                <a:defRPr/>
              </a:pPr>
              <a:r>
                <a:rPr lang="en-US" altLang="ko-KR" sz="1600" b="1" dirty="0">
                  <a:solidFill>
                    <a:schemeClr val="tx1">
                      <a:lumMod val="75000"/>
                      <a:lumOff val="25000"/>
                    </a:schemeClr>
                  </a:solidFill>
                  <a:latin typeface="Arial" panose="020B0604020202020204" pitchFamily="34" charset="0"/>
                  <a:ea typeface="+mn-ea"/>
                  <a:cs typeface="Arial" panose="020B0604020202020204" pitchFamily="34" charset="0"/>
                </a:rPr>
                <a:t>RECITACION</a:t>
              </a:r>
              <a:endParaRPr lang="ko-KR" altLang="en-US" sz="1600" b="1" dirty="0">
                <a:solidFill>
                  <a:schemeClr val="tx1">
                    <a:lumMod val="75000"/>
                    <a:lumOff val="25000"/>
                  </a:schemeClr>
                </a:solidFill>
                <a:latin typeface="Arial" panose="020B0604020202020204" pitchFamily="34" charset="0"/>
                <a:ea typeface="+mn-ea"/>
                <a:cs typeface="Arial" panose="020B0604020202020204" pitchFamily="34" charset="0"/>
              </a:endParaRPr>
            </a:p>
          </p:txBody>
        </p:sp>
      </p:grpSp>
      <p:grpSp>
        <p:nvGrpSpPr>
          <p:cNvPr id="31" name="Group 38">
            <a:extLst>
              <a:ext uri="{FF2B5EF4-FFF2-40B4-BE49-F238E27FC236}">
                <a16:creationId xmlns:a16="http://schemas.microsoft.com/office/drawing/2014/main" id="{93F4A9A0-CF9C-4745-9BA5-47D51166FDA0}"/>
              </a:ext>
            </a:extLst>
          </p:cNvPr>
          <p:cNvGrpSpPr>
            <a:grpSpLocks/>
          </p:cNvGrpSpPr>
          <p:nvPr/>
        </p:nvGrpSpPr>
        <p:grpSpPr bwMode="auto">
          <a:xfrm>
            <a:off x="4948123" y="3087931"/>
            <a:ext cx="2266656" cy="1484335"/>
            <a:chOff x="803640" y="3362835"/>
            <a:chExt cx="2059657" cy="1484724"/>
          </a:xfrm>
        </p:grpSpPr>
        <p:sp>
          <p:nvSpPr>
            <p:cNvPr id="32" name="TextBox 39">
              <a:extLst>
                <a:ext uri="{FF2B5EF4-FFF2-40B4-BE49-F238E27FC236}">
                  <a16:creationId xmlns:a16="http://schemas.microsoft.com/office/drawing/2014/main" id="{0C285881-8531-41AF-8B47-B684C2712BA0}"/>
                </a:ext>
              </a:extLst>
            </p:cNvPr>
            <p:cNvSpPr txBox="1"/>
            <p:nvPr/>
          </p:nvSpPr>
          <p:spPr>
            <a:xfrm>
              <a:off x="803640" y="3770059"/>
              <a:ext cx="2059657" cy="1077500"/>
            </a:xfrm>
            <a:prstGeom prst="rect">
              <a:avLst/>
            </a:prstGeom>
            <a:noFill/>
          </p:spPr>
          <p:txBody>
            <a:bodyPr>
              <a:spAutoFit/>
            </a:bodyPr>
            <a:lstStyle>
              <a:lvl1pPr marL="171450" indent="-17145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buFont typeface="Wingdings" charset="0"/>
                <a:buChar char="ü"/>
              </a:pPr>
              <a:r>
                <a:rPr lang="es-ES" altLang="ko-KR" sz="1600" dirty="0">
                  <a:solidFill>
                    <a:srgbClr val="404040"/>
                  </a:solidFill>
                  <a:ea typeface="Malgun Gothic" charset="0"/>
                  <a:cs typeface="Malgun Gothic" charset="0"/>
                </a:rPr>
                <a:t>Evaluación para confirmar diagnóstico o bien excluir el desorden </a:t>
              </a:r>
            </a:p>
          </p:txBody>
        </p:sp>
        <p:sp>
          <p:nvSpPr>
            <p:cNvPr id="33" name="TextBox 40">
              <a:extLst>
                <a:ext uri="{FF2B5EF4-FFF2-40B4-BE49-F238E27FC236}">
                  <a16:creationId xmlns:a16="http://schemas.microsoft.com/office/drawing/2014/main" id="{D9C6A76B-2AD8-475B-8B45-51D32E326109}"/>
                </a:ext>
              </a:extLst>
            </p:cNvPr>
            <p:cNvSpPr txBox="1">
              <a:spLocks noChangeArrowheads="1"/>
            </p:cNvSpPr>
            <p:nvPr/>
          </p:nvSpPr>
          <p:spPr bwMode="auto">
            <a:xfrm>
              <a:off x="803640" y="3362835"/>
              <a:ext cx="2059657" cy="33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altLang="ko-KR" sz="1600" b="1">
                  <a:solidFill>
                    <a:srgbClr val="009900"/>
                  </a:solidFill>
                  <a:latin typeface="Arial" charset="0"/>
                  <a:ea typeface="Malgun Gothic" charset="0"/>
                </a:rPr>
                <a:t>DIAGNOSTICO</a:t>
              </a:r>
              <a:endParaRPr lang="ko-KR" altLang="en-US" sz="1600" b="1">
                <a:solidFill>
                  <a:srgbClr val="009900"/>
                </a:solidFill>
                <a:latin typeface="Arial" charset="0"/>
                <a:ea typeface="Malgun Gothic" charset="0"/>
              </a:endParaRPr>
            </a:p>
          </p:txBody>
        </p:sp>
      </p:grpSp>
      <p:grpSp>
        <p:nvGrpSpPr>
          <p:cNvPr id="34" name="Group 41">
            <a:extLst>
              <a:ext uri="{FF2B5EF4-FFF2-40B4-BE49-F238E27FC236}">
                <a16:creationId xmlns:a16="http://schemas.microsoft.com/office/drawing/2014/main" id="{60280C9F-2B38-4A29-A524-1553DF4198C6}"/>
              </a:ext>
            </a:extLst>
          </p:cNvPr>
          <p:cNvGrpSpPr>
            <a:grpSpLocks/>
          </p:cNvGrpSpPr>
          <p:nvPr/>
        </p:nvGrpSpPr>
        <p:grpSpPr bwMode="auto">
          <a:xfrm>
            <a:off x="7195730" y="3087931"/>
            <a:ext cx="2264539" cy="1484335"/>
            <a:chOff x="803640" y="3362835"/>
            <a:chExt cx="2059657" cy="1484724"/>
          </a:xfrm>
        </p:grpSpPr>
        <p:sp>
          <p:nvSpPr>
            <p:cNvPr id="35" name="TextBox 42">
              <a:extLst>
                <a:ext uri="{FF2B5EF4-FFF2-40B4-BE49-F238E27FC236}">
                  <a16:creationId xmlns:a16="http://schemas.microsoft.com/office/drawing/2014/main" id="{D998FC63-D327-41CB-AC95-301498C92902}"/>
                </a:ext>
              </a:extLst>
            </p:cNvPr>
            <p:cNvSpPr txBox="1"/>
            <p:nvPr/>
          </p:nvSpPr>
          <p:spPr>
            <a:xfrm>
              <a:off x="803640" y="3770059"/>
              <a:ext cx="2059657" cy="1077500"/>
            </a:xfrm>
            <a:prstGeom prst="rect">
              <a:avLst/>
            </a:prstGeom>
            <a:noFill/>
          </p:spPr>
          <p:txBody>
            <a:bodyPr>
              <a:spAutoFit/>
            </a:bodyPr>
            <a:lstStyle>
              <a:lvl1pPr marL="171450" indent="-17145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buFont typeface="Wingdings" charset="0"/>
                <a:buChar char="ü"/>
              </a:pPr>
              <a:r>
                <a:rPr lang="es-ES" altLang="ko-KR" sz="1600" dirty="0">
                  <a:solidFill>
                    <a:srgbClr val="404040"/>
                  </a:solidFill>
                  <a:ea typeface="Malgun Gothic" charset="0"/>
                  <a:cs typeface="Malgun Gothic" charset="0"/>
                </a:rPr>
                <a:t>Rápida implementación de la terapéutica </a:t>
              </a:r>
            </a:p>
            <a:p>
              <a:pPr algn="ctr"/>
              <a:r>
                <a:rPr lang="en-US" altLang="ko-KR" sz="1600" dirty="0">
                  <a:solidFill>
                    <a:srgbClr val="404040"/>
                  </a:solidFill>
                  <a:ea typeface="Malgun Gothic" charset="0"/>
                  <a:cs typeface="Malgun Gothic" charset="0"/>
                </a:rPr>
                <a:t>.      </a:t>
              </a:r>
              <a:endParaRPr lang="ko-KR" altLang="en-US" sz="1600" dirty="0">
                <a:solidFill>
                  <a:srgbClr val="404040"/>
                </a:solidFill>
                <a:ea typeface="Malgun Gothic" charset="0"/>
                <a:cs typeface="Malgun Gothic" charset="0"/>
              </a:endParaRPr>
            </a:p>
          </p:txBody>
        </p:sp>
        <p:sp>
          <p:nvSpPr>
            <p:cNvPr id="36" name="TextBox 43">
              <a:extLst>
                <a:ext uri="{FF2B5EF4-FFF2-40B4-BE49-F238E27FC236}">
                  <a16:creationId xmlns:a16="http://schemas.microsoft.com/office/drawing/2014/main" id="{B38F2D69-14B4-4A0C-A8B8-114624035677}"/>
                </a:ext>
              </a:extLst>
            </p:cNvPr>
            <p:cNvSpPr txBox="1"/>
            <p:nvPr/>
          </p:nvSpPr>
          <p:spPr>
            <a:xfrm>
              <a:off x="803640" y="3362835"/>
              <a:ext cx="2059657" cy="338643"/>
            </a:xfrm>
            <a:prstGeom prst="rect">
              <a:avLst/>
            </a:prstGeom>
            <a:noFill/>
          </p:spPr>
          <p:txBody>
            <a:bodyPr>
              <a:spAutoFit/>
            </a:bodyPr>
            <a:lstStyle/>
            <a:p>
              <a:pPr algn="ctr">
                <a:defRPr/>
              </a:pPr>
              <a:r>
                <a:rPr lang="en-US" altLang="ko-KR" sz="1600" b="1" dirty="0">
                  <a:solidFill>
                    <a:schemeClr val="tx1">
                      <a:lumMod val="75000"/>
                      <a:lumOff val="25000"/>
                    </a:schemeClr>
                  </a:solidFill>
                  <a:latin typeface="Arial" panose="020B0604020202020204" pitchFamily="34" charset="0"/>
                  <a:ea typeface="+mn-ea"/>
                  <a:cs typeface="Arial" panose="020B0604020202020204" pitchFamily="34" charset="0"/>
                </a:rPr>
                <a:t>TRATAMIENTO</a:t>
              </a:r>
              <a:endParaRPr lang="ko-KR" altLang="en-US" sz="1600" b="1" dirty="0">
                <a:solidFill>
                  <a:schemeClr val="tx1">
                    <a:lumMod val="75000"/>
                    <a:lumOff val="25000"/>
                  </a:schemeClr>
                </a:solidFill>
                <a:latin typeface="Arial" panose="020B0604020202020204" pitchFamily="34" charset="0"/>
                <a:ea typeface="+mn-ea"/>
                <a:cs typeface="Arial" panose="020B0604020202020204" pitchFamily="34" charset="0"/>
              </a:endParaRPr>
            </a:p>
          </p:txBody>
        </p:sp>
      </p:grpSp>
      <p:grpSp>
        <p:nvGrpSpPr>
          <p:cNvPr id="37" name="Group 44">
            <a:extLst>
              <a:ext uri="{FF2B5EF4-FFF2-40B4-BE49-F238E27FC236}">
                <a16:creationId xmlns:a16="http://schemas.microsoft.com/office/drawing/2014/main" id="{1DDB5345-B103-4376-BD27-B501EF58FD58}"/>
              </a:ext>
            </a:extLst>
          </p:cNvPr>
          <p:cNvGrpSpPr>
            <a:grpSpLocks/>
          </p:cNvGrpSpPr>
          <p:nvPr/>
        </p:nvGrpSpPr>
        <p:grpSpPr bwMode="auto">
          <a:xfrm>
            <a:off x="9238478" y="3087934"/>
            <a:ext cx="2749191" cy="2627343"/>
            <a:chOff x="619411" y="3362835"/>
            <a:chExt cx="2498127" cy="2627580"/>
          </a:xfrm>
        </p:grpSpPr>
        <p:sp>
          <p:nvSpPr>
            <p:cNvPr id="38" name="TextBox 45">
              <a:extLst>
                <a:ext uri="{FF2B5EF4-FFF2-40B4-BE49-F238E27FC236}">
                  <a16:creationId xmlns:a16="http://schemas.microsoft.com/office/drawing/2014/main" id="{C28B7A63-F539-4411-AB27-C2078CF42E00}"/>
                </a:ext>
              </a:extLst>
            </p:cNvPr>
            <p:cNvSpPr txBox="1"/>
            <p:nvPr/>
          </p:nvSpPr>
          <p:spPr>
            <a:xfrm>
              <a:off x="619411" y="3681882"/>
              <a:ext cx="2498127" cy="2308533"/>
            </a:xfrm>
            <a:prstGeom prst="rect">
              <a:avLst/>
            </a:prstGeom>
            <a:noFill/>
          </p:spPr>
          <p:txBody>
            <a:bodyPr wrap="square">
              <a:spAutoFit/>
            </a:bodyPr>
            <a:lstStyle>
              <a:lvl1pPr marL="171450" indent="-17145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buFont typeface="Wingdings" charset="0"/>
                <a:buChar char="ü"/>
              </a:pPr>
              <a:r>
                <a:rPr lang="es-ES" altLang="ko-KR" sz="1600" dirty="0">
                  <a:solidFill>
                    <a:srgbClr val="404040"/>
                  </a:solidFill>
                  <a:ea typeface="Malgun Gothic" charset="0"/>
                  <a:cs typeface="Malgun Gothic" charset="0"/>
                </a:rPr>
                <a:t>Validación de los procedimientos</a:t>
              </a:r>
            </a:p>
            <a:p>
              <a:pPr algn="ctr">
                <a:buFont typeface="Wingdings" charset="0"/>
                <a:buChar char="ü"/>
              </a:pPr>
              <a:r>
                <a:rPr lang="es-ES" altLang="ko-KR" sz="1600" dirty="0">
                  <a:solidFill>
                    <a:srgbClr val="404040"/>
                  </a:solidFill>
                  <a:ea typeface="Malgun Gothic" charset="0"/>
                  <a:cs typeface="Malgun Gothic" charset="0"/>
                </a:rPr>
                <a:t>Evaluación de la eficiencia del seguimiento e intervención</a:t>
              </a:r>
            </a:p>
            <a:p>
              <a:pPr algn="ctr">
                <a:buFont typeface="Wingdings" charset="0"/>
                <a:buChar char="ü"/>
              </a:pPr>
              <a:r>
                <a:rPr lang="es-ES" altLang="ko-KR" sz="1600" dirty="0">
                  <a:solidFill>
                    <a:srgbClr val="404040"/>
                  </a:solidFill>
                  <a:ea typeface="Malgun Gothic" charset="0"/>
                  <a:cs typeface="Malgun Gothic" charset="0"/>
                </a:rPr>
                <a:t>Evaluación de los beneficios para el paciente, familia y sociedad</a:t>
              </a:r>
            </a:p>
          </p:txBody>
        </p:sp>
        <p:sp>
          <p:nvSpPr>
            <p:cNvPr id="39" name="TextBox 46">
              <a:extLst>
                <a:ext uri="{FF2B5EF4-FFF2-40B4-BE49-F238E27FC236}">
                  <a16:creationId xmlns:a16="http://schemas.microsoft.com/office/drawing/2014/main" id="{04CECC00-8E41-4F20-BB59-69BE25000717}"/>
                </a:ext>
              </a:extLst>
            </p:cNvPr>
            <p:cNvSpPr txBox="1">
              <a:spLocks noChangeArrowheads="1"/>
            </p:cNvSpPr>
            <p:nvPr/>
          </p:nvSpPr>
          <p:spPr bwMode="auto">
            <a:xfrm>
              <a:off x="803640" y="3362835"/>
              <a:ext cx="2059657" cy="33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US" altLang="ko-KR" sz="1600" b="1" dirty="0">
                  <a:solidFill>
                    <a:schemeClr val="accent5"/>
                  </a:solidFill>
                  <a:latin typeface="Arial" charset="0"/>
                  <a:ea typeface="Malgun Gothic" charset="0"/>
                </a:rPr>
                <a:t>EVALUACION</a:t>
              </a:r>
              <a:endParaRPr lang="ko-KR" altLang="en-US" sz="1600" b="1" dirty="0">
                <a:solidFill>
                  <a:schemeClr val="accent5"/>
                </a:solidFill>
                <a:latin typeface="Arial" charset="0"/>
                <a:ea typeface="Malgun Gothic" charset="0"/>
              </a:endParaRPr>
            </a:p>
          </p:txBody>
        </p:sp>
      </p:grpSp>
      <p:sp>
        <p:nvSpPr>
          <p:cNvPr id="40" name="Rounded Rectangle 25">
            <a:extLst>
              <a:ext uri="{FF2B5EF4-FFF2-40B4-BE49-F238E27FC236}">
                <a16:creationId xmlns:a16="http://schemas.microsoft.com/office/drawing/2014/main" id="{D6EB9CA4-06DA-47D4-9FC0-20E2DC1CEEFF}"/>
              </a:ext>
            </a:extLst>
          </p:cNvPr>
          <p:cNvSpPr/>
          <p:nvPr/>
        </p:nvSpPr>
        <p:spPr>
          <a:xfrm>
            <a:off x="3407390" y="1925882"/>
            <a:ext cx="707116" cy="45720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41" name="Left Arrow 1">
            <a:extLst>
              <a:ext uri="{FF2B5EF4-FFF2-40B4-BE49-F238E27FC236}">
                <a16:creationId xmlns:a16="http://schemas.microsoft.com/office/drawing/2014/main" id="{BA2FED23-695E-45CC-9D00-E7A5FFD7F4F5}"/>
              </a:ext>
            </a:extLst>
          </p:cNvPr>
          <p:cNvSpPr>
            <a:spLocks noChangeAspect="1"/>
          </p:cNvSpPr>
          <p:nvPr/>
        </p:nvSpPr>
        <p:spPr>
          <a:xfrm>
            <a:off x="10126932" y="1836983"/>
            <a:ext cx="843268" cy="593725"/>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42" name="Rounded Rectangle 40">
            <a:extLst>
              <a:ext uri="{FF2B5EF4-FFF2-40B4-BE49-F238E27FC236}">
                <a16:creationId xmlns:a16="http://schemas.microsoft.com/office/drawing/2014/main" id="{B6B68DA3-CE44-413B-B2C9-345D0271CE7A}"/>
              </a:ext>
            </a:extLst>
          </p:cNvPr>
          <p:cNvSpPr/>
          <p:nvPr/>
        </p:nvSpPr>
        <p:spPr>
          <a:xfrm rot="2942052">
            <a:off x="8006361" y="1853101"/>
            <a:ext cx="479425" cy="663196"/>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p>
        </p:txBody>
      </p:sp>
      <p:sp>
        <p:nvSpPr>
          <p:cNvPr id="43" name="Block Arc 20">
            <a:extLst>
              <a:ext uri="{FF2B5EF4-FFF2-40B4-BE49-F238E27FC236}">
                <a16:creationId xmlns:a16="http://schemas.microsoft.com/office/drawing/2014/main" id="{5BD4AE68-290E-45CD-8C3A-2B2D0C3E71E5}"/>
              </a:ext>
            </a:extLst>
          </p:cNvPr>
          <p:cNvSpPr>
            <a:spLocks noChangeAspect="1"/>
          </p:cNvSpPr>
          <p:nvPr/>
        </p:nvSpPr>
        <p:spPr>
          <a:xfrm rot="10800000">
            <a:off x="5614787" y="1829043"/>
            <a:ext cx="766408" cy="60166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400">
              <a:solidFill>
                <a:schemeClr val="tx1"/>
              </a:solidFill>
            </a:endParaRPr>
          </a:p>
        </p:txBody>
      </p:sp>
      <p:sp>
        <p:nvSpPr>
          <p:cNvPr id="44" name="Text Box 3">
            <a:extLst>
              <a:ext uri="{FF2B5EF4-FFF2-40B4-BE49-F238E27FC236}">
                <a16:creationId xmlns:a16="http://schemas.microsoft.com/office/drawing/2014/main" id="{1949A2A2-4A04-49B4-B931-4C54B9624D5A}"/>
              </a:ext>
            </a:extLst>
          </p:cNvPr>
          <p:cNvSpPr txBox="1">
            <a:spLocks noChangeArrowheads="1"/>
          </p:cNvSpPr>
          <p:nvPr/>
        </p:nvSpPr>
        <p:spPr bwMode="auto">
          <a:xfrm>
            <a:off x="457141" y="5260813"/>
            <a:ext cx="2579552"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lnSpc>
                <a:spcPct val="80000"/>
              </a:lnSpc>
              <a:spcBef>
                <a:spcPct val="20000"/>
              </a:spcBef>
              <a:buClr>
                <a:schemeClr val="tx1"/>
              </a:buClr>
              <a:buFont typeface="Arial" charset="0"/>
              <a:buNone/>
            </a:pPr>
            <a:r>
              <a:rPr lang="en-US" altLang="ja-JP" sz="1600" dirty="0">
                <a:solidFill>
                  <a:schemeClr val="tx1">
                    <a:lumMod val="50000"/>
                    <a:lumOff val="50000"/>
                  </a:schemeClr>
                </a:solidFill>
                <a:latin typeface="Arial" charset="0"/>
                <a:ea typeface="MS PGothic" charset="0"/>
              </a:rPr>
              <a:t>J </a:t>
            </a:r>
            <a:r>
              <a:rPr lang="en-US" altLang="ja-JP" sz="1600" dirty="0" err="1">
                <a:solidFill>
                  <a:schemeClr val="tx1">
                    <a:lumMod val="50000"/>
                    <a:lumOff val="50000"/>
                  </a:schemeClr>
                </a:solidFill>
                <a:latin typeface="Arial" charset="0"/>
                <a:ea typeface="MS PGothic" charset="0"/>
              </a:rPr>
              <a:t>Pediatr</a:t>
            </a:r>
            <a:r>
              <a:rPr lang="en-US" altLang="ja-JP" sz="1600" dirty="0">
                <a:solidFill>
                  <a:schemeClr val="tx1">
                    <a:lumMod val="50000"/>
                    <a:lumOff val="50000"/>
                  </a:schemeClr>
                </a:solidFill>
                <a:latin typeface="Arial" charset="0"/>
                <a:ea typeface="MS PGothic" charset="0"/>
              </a:rPr>
              <a:t> 2000;137:s1-s46</a:t>
            </a:r>
            <a:endParaRPr lang="es-ES" sz="1600" dirty="0">
              <a:solidFill>
                <a:schemeClr val="tx1">
                  <a:lumMod val="50000"/>
                  <a:lumOff val="50000"/>
                </a:schemeClr>
              </a:solidFill>
              <a:latin typeface="Arial" charset="0"/>
              <a:ea typeface="MS PGothic" charset="0"/>
            </a:endParaRPr>
          </a:p>
        </p:txBody>
      </p:sp>
      <p:sp>
        <p:nvSpPr>
          <p:cNvPr id="45" name="2 Rectángulo">
            <a:extLst>
              <a:ext uri="{FF2B5EF4-FFF2-40B4-BE49-F238E27FC236}">
                <a16:creationId xmlns:a16="http://schemas.microsoft.com/office/drawing/2014/main" id="{D125B15E-D841-42B4-826F-680B0F419965}"/>
              </a:ext>
            </a:extLst>
          </p:cNvPr>
          <p:cNvSpPr/>
          <p:nvPr/>
        </p:nvSpPr>
        <p:spPr>
          <a:xfrm>
            <a:off x="689229" y="233284"/>
            <a:ext cx="3854645" cy="769441"/>
          </a:xfrm>
          <a:prstGeom prst="rect">
            <a:avLst/>
          </a:prstGeom>
          <a:noFill/>
        </p:spPr>
        <p:txBody>
          <a:bodyPr wrap="none" lIns="91440" tIns="45720" rIns="91440" bIns="45720">
            <a:spAutoFit/>
          </a:bodyPr>
          <a:lstStyle/>
          <a:p>
            <a:pPr algn="ctr"/>
            <a:r>
              <a:rPr lang="es-E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Componentes</a:t>
            </a:r>
          </a:p>
        </p:txBody>
      </p:sp>
    </p:spTree>
    <p:extLst>
      <p:ext uri="{BB962C8B-B14F-4D97-AF65-F5344CB8AC3E}">
        <p14:creationId xmlns:p14="http://schemas.microsoft.com/office/powerpoint/2010/main" val="223354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3" name="Conector recto 2">
            <a:extLst>
              <a:ext uri="{FF2B5EF4-FFF2-40B4-BE49-F238E27FC236}">
                <a16:creationId xmlns:a16="http://schemas.microsoft.com/office/drawing/2014/main" id="{CDC62044-8FDD-45C4-BC73-6F16053C3FB5}"/>
              </a:ext>
            </a:extLst>
          </p:cNvPr>
          <p:cNvCxnSpPr/>
          <p:nvPr/>
        </p:nvCxnSpPr>
        <p:spPr>
          <a:xfrm>
            <a:off x="6096000" y="1667170"/>
            <a:ext cx="8757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2 Cerrar llave">
            <a:extLst>
              <a:ext uri="{FF2B5EF4-FFF2-40B4-BE49-F238E27FC236}">
                <a16:creationId xmlns:a16="http://schemas.microsoft.com/office/drawing/2014/main" id="{72B54333-640F-40D9-A4AA-D21198F51165}"/>
              </a:ext>
            </a:extLst>
          </p:cNvPr>
          <p:cNvSpPr/>
          <p:nvPr/>
        </p:nvSpPr>
        <p:spPr>
          <a:xfrm rot="16200000">
            <a:off x="7980090" y="667352"/>
            <a:ext cx="500066" cy="6314394"/>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3 Cerrar llave">
            <a:extLst>
              <a:ext uri="{FF2B5EF4-FFF2-40B4-BE49-F238E27FC236}">
                <a16:creationId xmlns:a16="http://schemas.microsoft.com/office/drawing/2014/main" id="{35B7D131-8676-4EFA-B2AC-1873EA1BCA2A}"/>
              </a:ext>
            </a:extLst>
          </p:cNvPr>
          <p:cNvSpPr/>
          <p:nvPr/>
        </p:nvSpPr>
        <p:spPr>
          <a:xfrm rot="5400000">
            <a:off x="9808508" y="445562"/>
            <a:ext cx="499418" cy="4009983"/>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7" name="5 Diagrama">
            <a:extLst>
              <a:ext uri="{FF2B5EF4-FFF2-40B4-BE49-F238E27FC236}">
                <a16:creationId xmlns:a16="http://schemas.microsoft.com/office/drawing/2014/main" id="{897E9496-8845-417E-91C8-B84E6CC9C90F}"/>
              </a:ext>
            </a:extLst>
          </p:cNvPr>
          <p:cNvGraphicFramePr/>
          <p:nvPr>
            <p:extLst>
              <p:ext uri="{D42A27DB-BD31-4B8C-83A1-F6EECF244321}">
                <p14:modId xmlns:p14="http://schemas.microsoft.com/office/powerpoint/2010/main" val="4148158697"/>
              </p:ext>
            </p:extLst>
          </p:nvPr>
        </p:nvGraphicFramePr>
        <p:xfrm>
          <a:off x="761962" y="2126576"/>
          <a:ext cx="10668075"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4 Rectángulo">
            <a:extLst>
              <a:ext uri="{FF2B5EF4-FFF2-40B4-BE49-F238E27FC236}">
                <a16:creationId xmlns:a16="http://schemas.microsoft.com/office/drawing/2014/main" id="{843A7C5F-6C7F-44C0-BC2B-3542B1B7672D}"/>
              </a:ext>
            </a:extLst>
          </p:cNvPr>
          <p:cNvSpPr/>
          <p:nvPr/>
        </p:nvSpPr>
        <p:spPr>
          <a:xfrm>
            <a:off x="7931124" y="340312"/>
            <a:ext cx="4132085" cy="181588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s-AR" sz="1600" b="1" dirty="0">
                <a:solidFill>
                  <a:srgbClr val="002060"/>
                </a:solidFill>
              </a:rPr>
              <a:t>Hipotiroidismo Congénito</a:t>
            </a:r>
          </a:p>
          <a:p>
            <a:pPr marL="285750" indent="-285750">
              <a:buFont typeface="Arial" panose="020B0604020202020204" pitchFamily="34" charset="0"/>
              <a:buChar char="•"/>
            </a:pPr>
            <a:r>
              <a:rPr lang="es-AR" sz="1600" b="1" dirty="0">
                <a:solidFill>
                  <a:srgbClr val="002060"/>
                </a:solidFill>
              </a:rPr>
              <a:t>Hiperplasia Suprarrenal Congénita</a:t>
            </a:r>
          </a:p>
          <a:p>
            <a:pPr marL="285750" indent="-285750">
              <a:buFont typeface="Arial" panose="020B0604020202020204" pitchFamily="34" charset="0"/>
              <a:buChar char="•"/>
            </a:pPr>
            <a:r>
              <a:rPr lang="es-AR" sz="1600" b="1" dirty="0">
                <a:solidFill>
                  <a:srgbClr val="002060"/>
                </a:solidFill>
              </a:rPr>
              <a:t>Fibrosis Quística</a:t>
            </a:r>
          </a:p>
          <a:p>
            <a:pPr marL="285750" indent="-285750">
              <a:buFont typeface="Arial" panose="020B0604020202020204" pitchFamily="34" charset="0"/>
              <a:buChar char="•"/>
            </a:pPr>
            <a:r>
              <a:rPr lang="es-AR" sz="1600" b="1" dirty="0">
                <a:solidFill>
                  <a:srgbClr val="002060"/>
                </a:solidFill>
              </a:rPr>
              <a:t>Fenilcetonuria</a:t>
            </a:r>
          </a:p>
          <a:p>
            <a:pPr marL="285750" indent="-285750">
              <a:buFont typeface="Arial" panose="020B0604020202020204" pitchFamily="34" charset="0"/>
              <a:buChar char="•"/>
            </a:pPr>
            <a:r>
              <a:rPr lang="es-AR" sz="1600" b="1" dirty="0">
                <a:solidFill>
                  <a:srgbClr val="002060"/>
                </a:solidFill>
              </a:rPr>
              <a:t>Deficiencia de </a:t>
            </a:r>
            <a:r>
              <a:rPr lang="es-AR" sz="1600" b="1" dirty="0" err="1">
                <a:solidFill>
                  <a:srgbClr val="002060"/>
                </a:solidFill>
              </a:rPr>
              <a:t>Biotinidasa</a:t>
            </a:r>
            <a:endParaRPr lang="es-AR" sz="1600" b="1" dirty="0">
              <a:solidFill>
                <a:srgbClr val="002060"/>
              </a:solidFill>
            </a:endParaRPr>
          </a:p>
          <a:p>
            <a:pPr marL="285750" indent="-285750">
              <a:buFont typeface="Arial" panose="020B0604020202020204" pitchFamily="34" charset="0"/>
              <a:buChar char="•"/>
            </a:pPr>
            <a:r>
              <a:rPr lang="es-AR" sz="1600" b="1" dirty="0">
                <a:solidFill>
                  <a:srgbClr val="002060"/>
                </a:solidFill>
              </a:rPr>
              <a:t>Galactosemia</a:t>
            </a:r>
          </a:p>
          <a:p>
            <a:pPr marL="285750" indent="-285750">
              <a:buFont typeface="Arial" panose="020B0604020202020204" pitchFamily="34" charset="0"/>
              <a:buChar char="•"/>
            </a:pPr>
            <a:r>
              <a:rPr lang="es-AR" sz="1600" dirty="0">
                <a:solidFill>
                  <a:srgbClr val="002060"/>
                </a:solidFill>
              </a:rPr>
              <a:t>R</a:t>
            </a:r>
            <a:r>
              <a:rPr lang="en-US" sz="1600" dirty="0" err="1">
                <a:solidFill>
                  <a:srgbClr val="002060"/>
                </a:solidFill>
              </a:rPr>
              <a:t>etinopatía</a:t>
            </a:r>
            <a:r>
              <a:rPr lang="en-US" sz="1600" dirty="0">
                <a:solidFill>
                  <a:srgbClr val="002060"/>
                </a:solidFill>
              </a:rPr>
              <a:t> del </a:t>
            </a:r>
            <a:r>
              <a:rPr lang="en-US" sz="1600" dirty="0" err="1">
                <a:solidFill>
                  <a:srgbClr val="002060"/>
                </a:solidFill>
              </a:rPr>
              <a:t>Prematuro</a:t>
            </a:r>
            <a:r>
              <a:rPr lang="en-US" sz="1600" dirty="0">
                <a:solidFill>
                  <a:srgbClr val="002060"/>
                </a:solidFill>
              </a:rPr>
              <a:t>, Chagas y </a:t>
            </a:r>
            <a:r>
              <a:rPr lang="en-US" sz="1600" dirty="0" err="1">
                <a:solidFill>
                  <a:srgbClr val="002060"/>
                </a:solidFill>
              </a:rPr>
              <a:t>Sífilis</a:t>
            </a:r>
            <a:r>
              <a:rPr lang="es-ES" sz="1600" dirty="0">
                <a:solidFill>
                  <a:srgbClr val="002060"/>
                </a:solidFill>
              </a:rPr>
              <a:t>)</a:t>
            </a:r>
          </a:p>
        </p:txBody>
      </p:sp>
      <p:sp>
        <p:nvSpPr>
          <p:cNvPr id="9" name="Rectángulo 10">
            <a:extLst>
              <a:ext uri="{FF2B5EF4-FFF2-40B4-BE49-F238E27FC236}">
                <a16:creationId xmlns:a16="http://schemas.microsoft.com/office/drawing/2014/main" id="{DBC2DE5C-9F79-443C-9622-B88CD5996DD9}"/>
              </a:ext>
            </a:extLst>
          </p:cNvPr>
          <p:cNvSpPr/>
          <p:nvPr/>
        </p:nvSpPr>
        <p:spPr>
          <a:xfrm>
            <a:off x="5089205" y="3822406"/>
            <a:ext cx="6281637" cy="1151694"/>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100"/>
          </a:p>
        </p:txBody>
      </p:sp>
      <p:sp>
        <p:nvSpPr>
          <p:cNvPr id="10" name="Rectángulo 11">
            <a:extLst>
              <a:ext uri="{FF2B5EF4-FFF2-40B4-BE49-F238E27FC236}">
                <a16:creationId xmlns:a16="http://schemas.microsoft.com/office/drawing/2014/main" id="{79EA8AE6-9D8E-4AEA-A5DD-E2AD91E92680}"/>
              </a:ext>
            </a:extLst>
          </p:cNvPr>
          <p:cNvSpPr/>
          <p:nvPr/>
        </p:nvSpPr>
        <p:spPr>
          <a:xfrm>
            <a:off x="5746587" y="3795198"/>
            <a:ext cx="4971746" cy="461665"/>
          </a:xfrm>
          <a:prstGeom prst="rect">
            <a:avLst/>
          </a:prstGeom>
          <a:noFill/>
        </p:spPr>
        <p:txBody>
          <a:bodyPr wrap="none" lIns="91440" tIns="45720" rIns="91440" bIns="45720">
            <a:spAutoFit/>
          </a:bodyPr>
          <a:lstStyle/>
          <a:p>
            <a:pPr algn="ctr"/>
            <a:r>
              <a:rPr lang="es-ES" sz="2400" b="0" cap="none" spc="0" dirty="0">
                <a:ln w="0"/>
                <a:solidFill>
                  <a:srgbClr val="CC3300"/>
                </a:solidFill>
                <a:effectLst>
                  <a:outerShdw blurRad="38100" dist="25400" dir="5400000" algn="ctr" rotWithShape="0">
                    <a:srgbClr val="6E747A">
                      <a:alpha val="43000"/>
                    </a:srgbClr>
                  </a:outerShdw>
                </a:effectLst>
              </a:rPr>
              <a:t>Programa Nacional de Fortalecimiento</a:t>
            </a:r>
          </a:p>
        </p:txBody>
      </p:sp>
      <p:sp>
        <p:nvSpPr>
          <p:cNvPr id="11" name="Rectángulo 12">
            <a:extLst>
              <a:ext uri="{FF2B5EF4-FFF2-40B4-BE49-F238E27FC236}">
                <a16:creationId xmlns:a16="http://schemas.microsoft.com/office/drawing/2014/main" id="{846C4FBF-F6EA-45CF-8295-BF73695935BA}"/>
              </a:ext>
            </a:extLst>
          </p:cNvPr>
          <p:cNvSpPr/>
          <p:nvPr/>
        </p:nvSpPr>
        <p:spPr>
          <a:xfrm>
            <a:off x="5736994" y="4029279"/>
            <a:ext cx="4976620" cy="646331"/>
          </a:xfrm>
          <a:prstGeom prst="rect">
            <a:avLst/>
          </a:prstGeom>
          <a:noFill/>
        </p:spPr>
        <p:txBody>
          <a:bodyPr wrap="none" lIns="91440" tIns="45720" rIns="91440" bIns="45720">
            <a:spAutoFit/>
          </a:bodyPr>
          <a:lstStyle/>
          <a:p>
            <a:pPr algn="ctr"/>
            <a:r>
              <a:rPr lang="es-ES" sz="3600" b="0" cap="none" spc="0" dirty="0">
                <a:ln w="0"/>
                <a:solidFill>
                  <a:srgbClr val="CC3300"/>
                </a:solidFill>
                <a:effectLst>
                  <a:outerShdw blurRad="38100" dist="25400" dir="5400000" algn="ctr" rotWithShape="0">
                    <a:srgbClr val="6E747A">
                      <a:alpha val="43000"/>
                    </a:srgbClr>
                  </a:outerShdw>
                </a:effectLst>
              </a:rPr>
              <a:t>de la Detección Precoz de</a:t>
            </a:r>
          </a:p>
        </p:txBody>
      </p:sp>
      <p:sp>
        <p:nvSpPr>
          <p:cNvPr id="12" name="Rectángulo 13">
            <a:extLst>
              <a:ext uri="{FF2B5EF4-FFF2-40B4-BE49-F238E27FC236}">
                <a16:creationId xmlns:a16="http://schemas.microsoft.com/office/drawing/2014/main" id="{2D30108D-A787-4083-8E00-C6C066DAB902}"/>
              </a:ext>
            </a:extLst>
          </p:cNvPr>
          <p:cNvSpPr/>
          <p:nvPr/>
        </p:nvSpPr>
        <p:spPr>
          <a:xfrm>
            <a:off x="5688071" y="4369859"/>
            <a:ext cx="5061386" cy="646331"/>
          </a:xfrm>
          <a:prstGeom prst="rect">
            <a:avLst/>
          </a:prstGeom>
          <a:noFill/>
        </p:spPr>
        <p:txBody>
          <a:bodyPr wrap="none" lIns="91440" tIns="45720" rIns="91440" bIns="45720">
            <a:spAutoFit/>
          </a:bodyPr>
          <a:lstStyle/>
          <a:p>
            <a:pPr algn="ctr"/>
            <a:r>
              <a:rPr lang="es-ES" sz="3600" b="0" cap="none" spc="0" dirty="0">
                <a:ln w="0"/>
                <a:solidFill>
                  <a:srgbClr val="CC3300"/>
                </a:solidFill>
                <a:effectLst>
                  <a:outerShdw blurRad="38100" dist="25400" dir="5400000" algn="ctr" rotWithShape="0">
                    <a:srgbClr val="6E747A">
                      <a:alpha val="43000"/>
                    </a:srgbClr>
                  </a:outerShdw>
                </a:effectLst>
              </a:rPr>
              <a:t>Enfermedades Congénitas</a:t>
            </a:r>
          </a:p>
        </p:txBody>
      </p:sp>
      <p:sp>
        <p:nvSpPr>
          <p:cNvPr id="13" name="9 Rectángulo">
            <a:extLst>
              <a:ext uri="{FF2B5EF4-FFF2-40B4-BE49-F238E27FC236}">
                <a16:creationId xmlns:a16="http://schemas.microsoft.com/office/drawing/2014/main" id="{4ECDB7B7-D7B8-4ACC-A5F6-8B032949FB0A}"/>
              </a:ext>
            </a:extLst>
          </p:cNvPr>
          <p:cNvSpPr/>
          <p:nvPr/>
        </p:nvSpPr>
        <p:spPr>
          <a:xfrm>
            <a:off x="987599" y="240975"/>
            <a:ext cx="5955926" cy="769441"/>
          </a:xfrm>
          <a:prstGeom prst="rect">
            <a:avLst/>
          </a:prstGeom>
          <a:noFill/>
        </p:spPr>
        <p:txBody>
          <a:bodyPr wrap="none" lIns="91440" tIns="45720" rIns="91440" bIns="45720">
            <a:spAutoFit/>
          </a:bodyPr>
          <a:lstStyle/>
          <a:p>
            <a:pPr algn="ctr"/>
            <a:r>
              <a:rPr lang="es-E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Marco Legal Nacional</a:t>
            </a:r>
          </a:p>
        </p:txBody>
      </p:sp>
      <p:sp>
        <p:nvSpPr>
          <p:cNvPr id="14" name="Google Shape;109;g15e3bda39b3_0_204">
            <a:extLst>
              <a:ext uri="{FF2B5EF4-FFF2-40B4-BE49-F238E27FC236}">
                <a16:creationId xmlns:a16="http://schemas.microsoft.com/office/drawing/2014/main" id="{ED6AB243-77CE-46BE-B05E-10EFA0208BC7}"/>
              </a:ext>
            </a:extLst>
          </p:cNvPr>
          <p:cNvSpPr txBox="1"/>
          <p:nvPr/>
        </p:nvSpPr>
        <p:spPr>
          <a:xfrm>
            <a:off x="0" y="5259209"/>
            <a:ext cx="12192000" cy="871654"/>
          </a:xfrm>
          <a:prstGeom prst="rect">
            <a:avLst/>
          </a:prstGeom>
          <a:solidFill>
            <a:srgbClr val="AFD7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Calibri"/>
              <a:buNone/>
              <a:tabLst/>
              <a:defRPr/>
            </a:pPr>
            <a:r>
              <a:rPr kumimoji="0" lang="es-A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En Argentina, la Ley Nacional N°26.279 dicta la obligatoriedad de </a:t>
            </a:r>
          </a:p>
          <a:p>
            <a:pPr marL="0" marR="0" lvl="0" indent="0" algn="ctr" defTabSz="914400" rtl="0" eaLnBrk="1" fontAlgn="auto" latinLnBrk="0" hangingPunct="1">
              <a:lnSpc>
                <a:spcPct val="90000"/>
              </a:lnSpc>
              <a:spcBef>
                <a:spcPts val="0"/>
              </a:spcBef>
              <a:spcAft>
                <a:spcPts val="0"/>
              </a:spcAft>
              <a:buClr>
                <a:srgbClr val="000000"/>
              </a:buClr>
              <a:buSzPts val="3600"/>
              <a:buFont typeface="Calibri"/>
              <a:buNone/>
              <a:tabLst/>
              <a:defRPr/>
            </a:pPr>
            <a:r>
              <a:rPr kumimoji="0" lang="es-AR"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realizar la pesquisa de 6 enfermedades congénitas</a:t>
            </a:r>
            <a:endParaRPr kumimoji="0"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5" name="Rectángulo 14">
            <a:extLst>
              <a:ext uri="{FF2B5EF4-FFF2-40B4-BE49-F238E27FC236}">
                <a16:creationId xmlns:a16="http://schemas.microsoft.com/office/drawing/2014/main" id="{F03078BF-3457-462F-8B7A-98FDAEA461DD}"/>
              </a:ext>
            </a:extLst>
          </p:cNvPr>
          <p:cNvSpPr/>
          <p:nvPr/>
        </p:nvSpPr>
        <p:spPr>
          <a:xfrm>
            <a:off x="2754399" y="1331869"/>
            <a:ext cx="1711841" cy="834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99"/>
                </a:solidFill>
              </a:rPr>
              <a:t>1990</a:t>
            </a:r>
            <a:r>
              <a:rPr lang="es-ES" sz="1050" dirty="0">
                <a:solidFill>
                  <a:srgbClr val="000099"/>
                </a:solidFill>
              </a:rPr>
              <a:t>                       </a:t>
            </a:r>
          </a:p>
          <a:p>
            <a:pPr algn="ctr"/>
            <a:r>
              <a:rPr lang="es-ES" sz="1050" dirty="0" err="1">
                <a:solidFill>
                  <a:srgbClr val="000099"/>
                </a:solidFill>
              </a:rPr>
              <a:t>Dec</a:t>
            </a:r>
            <a:r>
              <a:rPr lang="es-ES" sz="1050" dirty="0">
                <a:solidFill>
                  <a:srgbClr val="000099"/>
                </a:solidFill>
              </a:rPr>
              <a:t> 1316</a:t>
            </a:r>
          </a:p>
          <a:p>
            <a:pPr algn="ctr"/>
            <a:r>
              <a:rPr lang="es-ES" sz="1200" b="1" dirty="0">
                <a:solidFill>
                  <a:srgbClr val="000099"/>
                </a:solidFill>
              </a:rPr>
              <a:t>Reglamentación</a:t>
            </a:r>
          </a:p>
        </p:txBody>
      </p:sp>
      <p:cxnSp>
        <p:nvCxnSpPr>
          <p:cNvPr id="16" name="Conector recto 15">
            <a:extLst>
              <a:ext uri="{FF2B5EF4-FFF2-40B4-BE49-F238E27FC236}">
                <a16:creationId xmlns:a16="http://schemas.microsoft.com/office/drawing/2014/main" id="{71A0765F-CC75-448B-87AE-4FAB5EF033FF}"/>
              </a:ext>
            </a:extLst>
          </p:cNvPr>
          <p:cNvCxnSpPr/>
          <p:nvPr/>
        </p:nvCxnSpPr>
        <p:spPr>
          <a:xfrm>
            <a:off x="3912780" y="1756611"/>
            <a:ext cx="8757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C1A381A-D7E5-4BA6-83AB-E8E6AD9B5C20}"/>
              </a:ext>
            </a:extLst>
          </p:cNvPr>
          <p:cNvCxnSpPr/>
          <p:nvPr/>
        </p:nvCxnSpPr>
        <p:spPr>
          <a:xfrm>
            <a:off x="4788568" y="1756611"/>
            <a:ext cx="0" cy="842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7F3BA98E-A8D3-4354-B1BD-2A728EB711A1}"/>
              </a:ext>
            </a:extLst>
          </p:cNvPr>
          <p:cNvSpPr/>
          <p:nvPr/>
        </p:nvSpPr>
        <p:spPr>
          <a:xfrm>
            <a:off x="4937613" y="1326652"/>
            <a:ext cx="1711841" cy="8349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99"/>
                </a:solidFill>
              </a:rPr>
              <a:t>1996</a:t>
            </a:r>
            <a:r>
              <a:rPr lang="es-ES" sz="1050" dirty="0">
                <a:solidFill>
                  <a:srgbClr val="000099"/>
                </a:solidFill>
              </a:rPr>
              <a:t>                       </a:t>
            </a:r>
          </a:p>
          <a:p>
            <a:pPr algn="ctr"/>
            <a:r>
              <a:rPr lang="es-ES" sz="1050" dirty="0">
                <a:solidFill>
                  <a:srgbClr val="000099"/>
                </a:solidFill>
              </a:rPr>
              <a:t>Resolución 508</a:t>
            </a:r>
          </a:p>
          <a:p>
            <a:pPr algn="ctr"/>
            <a:r>
              <a:rPr lang="es-ES" sz="1200" b="1" dirty="0">
                <a:solidFill>
                  <a:srgbClr val="000099"/>
                </a:solidFill>
              </a:rPr>
              <a:t>Norma Procedimiento</a:t>
            </a:r>
          </a:p>
        </p:txBody>
      </p:sp>
      <p:cxnSp>
        <p:nvCxnSpPr>
          <p:cNvPr id="19" name="Conector recto de flecha 18">
            <a:extLst>
              <a:ext uri="{FF2B5EF4-FFF2-40B4-BE49-F238E27FC236}">
                <a16:creationId xmlns:a16="http://schemas.microsoft.com/office/drawing/2014/main" id="{480138DF-369D-4F2F-8D81-1DAC1D35FA16}"/>
              </a:ext>
            </a:extLst>
          </p:cNvPr>
          <p:cNvCxnSpPr>
            <a:cxnSpLocks/>
          </p:cNvCxnSpPr>
          <p:nvPr/>
        </p:nvCxnSpPr>
        <p:spPr>
          <a:xfrm flipH="1">
            <a:off x="6971789" y="1667170"/>
            <a:ext cx="1" cy="9445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6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D25AEC8-3313-0AC3-9B74-1F4D5F09F8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3" name="Marcador de contenido 1">
            <a:extLst>
              <a:ext uri="{FF2B5EF4-FFF2-40B4-BE49-F238E27FC236}">
                <a16:creationId xmlns:a16="http://schemas.microsoft.com/office/drawing/2014/main" id="{3758C9E9-1FA5-4D3F-8526-DFDC538BB60B}"/>
              </a:ext>
            </a:extLst>
          </p:cNvPr>
          <p:cNvGraphicFramePr>
            <a:graphicFrameLocks/>
          </p:cNvGraphicFramePr>
          <p:nvPr>
            <p:extLst>
              <p:ext uri="{D42A27DB-BD31-4B8C-83A1-F6EECF244321}">
                <p14:modId xmlns:p14="http://schemas.microsoft.com/office/powerpoint/2010/main" val="3358245870"/>
              </p:ext>
            </p:extLst>
          </p:nvPr>
        </p:nvGraphicFramePr>
        <p:xfrm>
          <a:off x="367990" y="336594"/>
          <a:ext cx="10778990" cy="4999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5 Tabla">
            <a:extLst>
              <a:ext uri="{FF2B5EF4-FFF2-40B4-BE49-F238E27FC236}">
                <a16:creationId xmlns:a16="http://schemas.microsoft.com/office/drawing/2014/main" id="{54580659-79E1-4347-895B-A225A6D5DDCD}"/>
              </a:ext>
            </a:extLst>
          </p:cNvPr>
          <p:cNvGraphicFramePr>
            <a:graphicFrameLocks noGrp="1"/>
          </p:cNvGraphicFramePr>
          <p:nvPr>
            <p:extLst>
              <p:ext uri="{D42A27DB-BD31-4B8C-83A1-F6EECF244321}">
                <p14:modId xmlns:p14="http://schemas.microsoft.com/office/powerpoint/2010/main" val="579575925"/>
              </p:ext>
            </p:extLst>
          </p:nvPr>
        </p:nvGraphicFramePr>
        <p:xfrm>
          <a:off x="2812173" y="2234514"/>
          <a:ext cx="9379827" cy="3474756"/>
        </p:xfrm>
        <a:graphic>
          <a:graphicData uri="http://schemas.openxmlformats.org/drawingml/2006/table">
            <a:tbl>
              <a:tblPr/>
              <a:tblGrid>
                <a:gridCol w="9379827">
                  <a:extLst>
                    <a:ext uri="{9D8B030D-6E8A-4147-A177-3AD203B41FA5}">
                      <a16:colId xmlns:a16="http://schemas.microsoft.com/office/drawing/2014/main" val="20000"/>
                    </a:ext>
                  </a:extLst>
                </a:gridCol>
              </a:tblGrid>
              <a:tr h="2743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Calibri" charset="0"/>
                          <a:ea typeface="ＭＳ Ｐゴシック" charset="0"/>
                          <a:cs typeface="Arial" charset="0"/>
                        </a:rPr>
                        <a:t>Objetivos Específicos</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71865">
                <a:tc>
                  <a:txBody>
                    <a:bodyPr/>
                    <a:lstStyle/>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400" b="0" i="0" u="none" strike="noStrike" cap="none" normalizeH="0" baseline="0" dirty="0">
                          <a:ln>
                            <a:noFill/>
                          </a:ln>
                          <a:solidFill>
                            <a:schemeClr val="accent1">
                              <a:lumMod val="50000"/>
                            </a:schemeClr>
                          </a:solidFill>
                          <a:effectLst/>
                          <a:latin typeface="Calibri" charset="0"/>
                          <a:ea typeface="ＭＳ Ｐゴシック" charset="0"/>
                          <a:cs typeface="Arial" charset="0"/>
                        </a:rPr>
                        <a:t>Prevención de secuelas por detección tardía de Enfermedades Congénitas</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400" b="0" i="0" u="none" strike="noStrike" cap="none" normalizeH="0" baseline="0" dirty="0">
                          <a:ln>
                            <a:noFill/>
                          </a:ln>
                          <a:solidFill>
                            <a:schemeClr val="accent1">
                              <a:lumMod val="50000"/>
                            </a:schemeClr>
                          </a:solidFill>
                          <a:effectLst/>
                          <a:latin typeface="Calibri" charset="0"/>
                          <a:ea typeface="ＭＳ Ｐゴシック" charset="0"/>
                          <a:cs typeface="Arial" charset="0"/>
                        </a:rPr>
                        <a:t>Fortalecer los Programas Provinciales de Pesquisa Neonatal</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400" b="1" i="0" u="sng" strike="noStrike" cap="none" normalizeH="0" baseline="0" dirty="0">
                          <a:ln>
                            <a:noFill/>
                          </a:ln>
                          <a:solidFill>
                            <a:schemeClr val="accent1">
                              <a:lumMod val="50000"/>
                            </a:schemeClr>
                          </a:solidFill>
                          <a:effectLst/>
                          <a:latin typeface="Calibri" charset="0"/>
                          <a:ea typeface="ＭＳ Ｐゴシック" charset="0"/>
                          <a:cs typeface="Arial" charset="0"/>
                        </a:rPr>
                        <a:t>Promover cobertura del 100%</a:t>
                      </a:r>
                      <a:r>
                        <a:rPr kumimoji="0" lang="es-ES" sz="2400" b="0" i="0" u="sng" strike="noStrike" cap="none" normalizeH="0" baseline="0" dirty="0">
                          <a:ln>
                            <a:noFill/>
                          </a:ln>
                          <a:solidFill>
                            <a:schemeClr val="accent1">
                              <a:lumMod val="50000"/>
                            </a:schemeClr>
                          </a:solidFill>
                          <a:effectLst/>
                          <a:latin typeface="Calibri" charset="0"/>
                          <a:ea typeface="ＭＳ Ｐゴシック" charset="0"/>
                          <a:cs typeface="Arial" charset="0"/>
                        </a:rPr>
                        <a:t> de los recién nacidos del </a:t>
                      </a:r>
                      <a:r>
                        <a:rPr kumimoji="0" lang="es-ES" sz="2400" b="1" i="0" u="sng" strike="noStrike" cap="none" normalizeH="0" baseline="0" dirty="0">
                          <a:ln>
                            <a:noFill/>
                          </a:ln>
                          <a:solidFill>
                            <a:schemeClr val="accent1">
                              <a:lumMod val="50000"/>
                            </a:schemeClr>
                          </a:solidFill>
                          <a:effectLst/>
                          <a:latin typeface="Calibri" charset="0"/>
                          <a:ea typeface="ＭＳ Ｐゴシック" charset="0"/>
                          <a:cs typeface="Arial" charset="0"/>
                        </a:rPr>
                        <a:t>Sector Público</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400" b="0" i="0" u="sng" strike="noStrike" cap="none" normalizeH="0" baseline="0" dirty="0">
                          <a:ln>
                            <a:noFill/>
                          </a:ln>
                          <a:solidFill>
                            <a:schemeClr val="accent1">
                              <a:lumMod val="50000"/>
                            </a:schemeClr>
                          </a:solidFill>
                          <a:effectLst/>
                          <a:latin typeface="Calibri" charset="0"/>
                          <a:ea typeface="ＭＳ Ｐゴシック" charset="0"/>
                          <a:cs typeface="Arial" charset="0"/>
                        </a:rPr>
                        <a:t>Contribuir a la confirmación del diagnóstico, seguimiento clínico e instauración de tratamiento antes del mes de vida</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400" b="0" i="0" u="none" strike="noStrike" cap="none" normalizeH="0" baseline="0" dirty="0">
                          <a:ln>
                            <a:noFill/>
                          </a:ln>
                          <a:solidFill>
                            <a:schemeClr val="accent1">
                              <a:lumMod val="50000"/>
                            </a:schemeClr>
                          </a:solidFill>
                          <a:effectLst/>
                          <a:latin typeface="Calibri" charset="0"/>
                          <a:ea typeface="ＭＳ Ｐゴシック" charset="0"/>
                          <a:cs typeface="Arial" charset="0"/>
                        </a:rPr>
                        <a:t>Realizar </a:t>
                      </a:r>
                      <a:r>
                        <a:rPr kumimoji="0" lang="es-ES" sz="2400" b="1" i="0" u="none" strike="noStrike" cap="none" normalizeH="0" baseline="0" dirty="0">
                          <a:ln>
                            <a:noFill/>
                          </a:ln>
                          <a:solidFill>
                            <a:schemeClr val="accent1">
                              <a:lumMod val="50000"/>
                            </a:schemeClr>
                          </a:solidFill>
                          <a:effectLst/>
                          <a:latin typeface="Calibri" charset="0"/>
                          <a:ea typeface="ＭＳ Ｐゴシック" charset="0"/>
                          <a:cs typeface="Arial" charset="0"/>
                        </a:rPr>
                        <a:t>evaluación periódica </a:t>
                      </a:r>
                      <a:r>
                        <a:rPr kumimoji="0" lang="es-ES" sz="2400" b="0" i="0" u="none" strike="noStrike" cap="none" normalizeH="0" baseline="0" dirty="0">
                          <a:ln>
                            <a:noFill/>
                          </a:ln>
                          <a:solidFill>
                            <a:schemeClr val="accent1">
                              <a:lumMod val="50000"/>
                            </a:schemeClr>
                          </a:solidFill>
                          <a:effectLst/>
                          <a:latin typeface="Calibri" charset="0"/>
                          <a:ea typeface="ＭＳ Ｐゴシック" charset="0"/>
                          <a:cs typeface="Arial" charset="0"/>
                        </a:rPr>
                        <a:t>de la cobertura poblacional, y de los resultados obtenidos en detección precoz y tratamiento</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graphicFrame>
        <p:nvGraphicFramePr>
          <p:cNvPr id="6" name="5 Tabla">
            <a:extLst>
              <a:ext uri="{FF2B5EF4-FFF2-40B4-BE49-F238E27FC236}">
                <a16:creationId xmlns:a16="http://schemas.microsoft.com/office/drawing/2014/main" id="{20A5DC4C-A423-4835-9BA5-5C652008E1C1}"/>
              </a:ext>
            </a:extLst>
          </p:cNvPr>
          <p:cNvGraphicFramePr>
            <a:graphicFrameLocks noGrp="1"/>
          </p:cNvGraphicFramePr>
          <p:nvPr>
            <p:extLst>
              <p:ext uri="{D42A27DB-BD31-4B8C-83A1-F6EECF244321}">
                <p14:modId xmlns:p14="http://schemas.microsoft.com/office/powerpoint/2010/main" val="1089992494"/>
              </p:ext>
            </p:extLst>
          </p:nvPr>
        </p:nvGraphicFramePr>
        <p:xfrm>
          <a:off x="2828995" y="326647"/>
          <a:ext cx="9362504" cy="1645956"/>
        </p:xfrm>
        <a:graphic>
          <a:graphicData uri="http://schemas.openxmlformats.org/drawingml/2006/table">
            <a:tbl>
              <a:tblPr/>
              <a:tblGrid>
                <a:gridCol w="9362504">
                  <a:extLst>
                    <a:ext uri="{9D8B030D-6E8A-4147-A177-3AD203B41FA5}">
                      <a16:colId xmlns:a16="http://schemas.microsoft.com/office/drawing/2014/main" val="20000"/>
                    </a:ext>
                  </a:extLst>
                </a:gridCol>
              </a:tblGrid>
              <a:tr h="255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solidFill>
                          <a:effectLst/>
                          <a:latin typeface="Calibri" charset="0"/>
                          <a:ea typeface="ＭＳ Ｐゴシック" charset="0"/>
                          <a:cs typeface="Arial" charset="0"/>
                        </a:rPr>
                        <a:t>Objetivos Generales</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6552">
                <a:tc>
                  <a:txBody>
                    <a:bodyPr/>
                    <a:lstStyle/>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400" b="0" i="0" u="none" strike="noStrike" cap="none" normalizeH="0" baseline="0" dirty="0">
                          <a:ln>
                            <a:noFill/>
                          </a:ln>
                          <a:solidFill>
                            <a:schemeClr val="accent1">
                              <a:lumMod val="50000"/>
                            </a:schemeClr>
                          </a:solidFill>
                          <a:effectLst/>
                          <a:latin typeface="Calibri" charset="0"/>
                          <a:ea typeface="ＭＳ Ｐゴシック" charset="0"/>
                          <a:cs typeface="Arial" charset="0"/>
                        </a:rPr>
                        <a:t> Dar cumplimiento a la obligatoriedad del examen de detección de Enfermedades Congénitas,</a:t>
                      </a:r>
                    </a:p>
                    <a:p>
                      <a:pPr marL="228600" marR="0" lvl="0" indent="-228600" algn="just" defTabSz="914400" rtl="0" eaLnBrk="1" fontAlgn="base" latinLnBrk="0" hangingPunct="1">
                        <a:lnSpc>
                          <a:spcPct val="100000"/>
                        </a:lnSpc>
                        <a:spcBef>
                          <a:spcPct val="0"/>
                        </a:spcBef>
                        <a:spcAft>
                          <a:spcPct val="0"/>
                        </a:spcAft>
                        <a:buClrTx/>
                        <a:buSzTx/>
                        <a:buFont typeface="Calibri" charset="0"/>
                        <a:buAutoNum type="arabicPeriod"/>
                        <a:tabLst/>
                      </a:pPr>
                      <a:r>
                        <a:rPr kumimoji="0" lang="es-ES" sz="2400" b="0" i="0" u="none" strike="noStrike" cap="none" normalizeH="0" baseline="0" dirty="0">
                          <a:ln>
                            <a:noFill/>
                          </a:ln>
                          <a:solidFill>
                            <a:schemeClr val="accent1">
                              <a:lumMod val="50000"/>
                            </a:schemeClr>
                          </a:solidFill>
                          <a:effectLst/>
                          <a:latin typeface="Calibri" charset="0"/>
                          <a:ea typeface="ＭＳ Ｐゴシック" charset="0"/>
                          <a:cs typeface="Arial" charset="0"/>
                        </a:rPr>
                        <a:t> Fortaleciendo los programas de pesquisa neonatal provinciales.</a:t>
                      </a:r>
                    </a:p>
                  </a:txBody>
                  <a:tcPr marL="121904" marR="121904"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05680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3400</Words>
  <Application>Microsoft Office PowerPoint</Application>
  <PresentationFormat>Panorámica</PresentationFormat>
  <Paragraphs>747</Paragraphs>
  <Slides>41</Slides>
  <Notes>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3</vt:i4>
      </vt:variant>
      <vt:variant>
        <vt:lpstr>Títulos de diapositiva</vt:lpstr>
      </vt:variant>
      <vt:variant>
        <vt:i4>41</vt:i4>
      </vt:variant>
    </vt:vector>
  </HeadingPairs>
  <TitlesOfParts>
    <vt:vector size="57" baseType="lpstr">
      <vt:lpstr>Arial</vt:lpstr>
      <vt:lpstr>Arial Black</vt:lpstr>
      <vt:lpstr>Calibri</vt:lpstr>
      <vt:lpstr>Calibri Light</vt:lpstr>
      <vt:lpstr>Edwardian Script ITC</vt:lpstr>
      <vt:lpstr>Gadugi</vt:lpstr>
      <vt:lpstr>Georgia</vt:lpstr>
      <vt:lpstr>MS Reference Sans Serif</vt:lpstr>
      <vt:lpstr>MuseoSans</vt:lpstr>
      <vt:lpstr>Roboto</vt:lpstr>
      <vt:lpstr>Times New Roman</vt:lpstr>
      <vt:lpstr>Wingdings</vt:lpstr>
      <vt:lpstr>Tema de Office</vt:lpstr>
      <vt:lpstr>Image</vt:lpstr>
      <vt:lpstr>Chart</vt:lpstr>
      <vt:lpstr>Microsoft Excel 97-2003 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  </vt:lpstr>
      <vt:lpstr>Presentación de PowerPoint</vt:lpstr>
      <vt:lpstr>  </vt:lpstr>
      <vt:lpstr>+</vt:lpstr>
      <vt:lpstr>  </vt:lpstr>
      <vt:lpstr>Presentación de PowerPoint</vt:lpstr>
      <vt:lpstr>Presentación de PowerPoint</vt:lpstr>
      <vt:lpstr>  </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Romina</dc:creator>
  <cp:lastModifiedBy>HP</cp:lastModifiedBy>
  <cp:revision>119</cp:revision>
  <dcterms:created xsi:type="dcterms:W3CDTF">2023-05-11T17:24:42Z</dcterms:created>
  <dcterms:modified xsi:type="dcterms:W3CDTF">2023-10-02T02:27:41Z</dcterms:modified>
</cp:coreProperties>
</file>